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6" r:id="rId2"/>
    <p:sldId id="426" r:id="rId3"/>
    <p:sldId id="427" r:id="rId4"/>
    <p:sldId id="432" r:id="rId5"/>
    <p:sldId id="431" r:id="rId6"/>
    <p:sldId id="259" r:id="rId7"/>
    <p:sldId id="423" r:id="rId8"/>
    <p:sldId id="425" r:id="rId9"/>
    <p:sldId id="363" r:id="rId10"/>
    <p:sldId id="364" r:id="rId11"/>
    <p:sldId id="365" r:id="rId12"/>
    <p:sldId id="367" r:id="rId13"/>
    <p:sldId id="377" r:id="rId14"/>
    <p:sldId id="378" r:id="rId15"/>
    <p:sldId id="361" r:id="rId16"/>
    <p:sldId id="424" r:id="rId17"/>
    <p:sldId id="388" r:id="rId18"/>
    <p:sldId id="389" r:id="rId19"/>
    <p:sldId id="390" r:id="rId20"/>
    <p:sldId id="391" r:id="rId21"/>
    <p:sldId id="392" r:id="rId22"/>
    <p:sldId id="393" r:id="rId23"/>
    <p:sldId id="394" r:id="rId24"/>
    <p:sldId id="395" r:id="rId25"/>
    <p:sldId id="396" r:id="rId26"/>
    <p:sldId id="397" r:id="rId27"/>
    <p:sldId id="398" r:id="rId28"/>
    <p:sldId id="399" r:id="rId29"/>
    <p:sldId id="400" r:id="rId30"/>
    <p:sldId id="401" r:id="rId31"/>
    <p:sldId id="402" r:id="rId32"/>
    <p:sldId id="403" r:id="rId33"/>
    <p:sldId id="368" r:id="rId34"/>
    <p:sldId id="379" r:id="rId35"/>
    <p:sldId id="404" r:id="rId36"/>
    <p:sldId id="405" r:id="rId37"/>
    <p:sldId id="406" r:id="rId38"/>
    <p:sldId id="407" r:id="rId39"/>
    <p:sldId id="408" r:id="rId40"/>
    <p:sldId id="409" r:id="rId41"/>
    <p:sldId id="410" r:id="rId42"/>
    <p:sldId id="422" r:id="rId43"/>
    <p:sldId id="411" r:id="rId44"/>
    <p:sldId id="412" r:id="rId45"/>
    <p:sldId id="413" r:id="rId46"/>
    <p:sldId id="380" r:id="rId47"/>
    <p:sldId id="381" r:id="rId48"/>
    <p:sldId id="416" r:id="rId49"/>
    <p:sldId id="433" r:id="rId50"/>
    <p:sldId id="415" r:id="rId51"/>
    <p:sldId id="414" r:id="rId52"/>
    <p:sldId id="419" r:id="rId53"/>
    <p:sldId id="382" r:id="rId54"/>
    <p:sldId id="372" r:id="rId55"/>
    <p:sldId id="418" r:id="rId56"/>
    <p:sldId id="358" r:id="rId57"/>
    <p:sldId id="420" r:id="rId58"/>
    <p:sldId id="421" r:id="rId59"/>
    <p:sldId id="356" r:id="rId60"/>
    <p:sldId id="362" r:id="rId61"/>
    <p:sldId id="334"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86"/>
    <p:restoredTop sz="64011"/>
  </p:normalViewPr>
  <p:slideViewPr>
    <p:cSldViewPr snapToGrid="0" snapToObjects="1">
      <p:cViewPr>
        <p:scale>
          <a:sx n="51" d="100"/>
          <a:sy n="51" d="100"/>
        </p:scale>
        <p:origin x="216" y="7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30008-9556-C543-8964-4D5044DB35EF}" type="datetimeFigureOut">
              <a:rPr lang="en-US" smtClean="0"/>
              <a:t>12/10/17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E62DE-9760-1142-8810-8B8A85016539}" type="slidenum">
              <a:rPr lang="en-US" smtClean="0"/>
              <a:t>‹#›</a:t>
            </a:fld>
            <a:endParaRPr lang="en-US"/>
          </a:p>
        </p:txBody>
      </p:sp>
    </p:spTree>
    <p:extLst>
      <p:ext uri="{BB962C8B-B14F-4D97-AF65-F5344CB8AC3E}">
        <p14:creationId xmlns:p14="http://schemas.microsoft.com/office/powerpoint/2010/main" val="689605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yourself, </a:t>
            </a:r>
            <a:br>
              <a:rPr lang="en-US" baseline="0" dirty="0" smtClean="0"/>
            </a:br>
            <a:r>
              <a:rPr lang="en-US" baseline="0" dirty="0" smtClean="0"/>
              <a:t/>
            </a:r>
            <a:br>
              <a:rPr lang="en-US" baseline="0" dirty="0" smtClean="0"/>
            </a:br>
            <a:r>
              <a:rPr lang="en-US" baseline="0" dirty="0" smtClean="0"/>
              <a:t>Introduce </a:t>
            </a:r>
            <a:r>
              <a:rPr lang="en-US" baseline="0" dirty="0" err="1" smtClean="0"/>
              <a:t>Tuka</a:t>
            </a:r>
            <a:r>
              <a:rPr lang="en-US" baseline="0" dirty="0" smtClean="0"/>
              <a:t>, and Willow</a:t>
            </a:r>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1</a:t>
            </a:fld>
            <a:endParaRPr lang="en-US"/>
          </a:p>
        </p:txBody>
      </p:sp>
    </p:spTree>
    <p:extLst>
      <p:ext uri="{BB962C8B-B14F-4D97-AF65-F5344CB8AC3E}">
        <p14:creationId xmlns:p14="http://schemas.microsoft.com/office/powerpoint/2010/main" val="1172146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16</a:t>
            </a:fld>
            <a:endParaRPr lang="en-US"/>
          </a:p>
        </p:txBody>
      </p:sp>
    </p:spTree>
    <p:extLst>
      <p:ext uri="{BB962C8B-B14F-4D97-AF65-F5344CB8AC3E}">
        <p14:creationId xmlns:p14="http://schemas.microsoft.com/office/powerpoint/2010/main" val="1424314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illustration of Steps 1-4 of our method. (A) Example of a hand-drawn spreadsheet which we may wish to transcribe. (B) The spreadsheet after manual alignment of the image. (C) Black and white image following preprocessing with image strip lines. (D) Estimation of column number using k-means clustering on Hough transform vertical line peaks (illustrated as red dots). (E) Extraction of candidate points using k-mean centroids with k set according to the estimate. (F) A set of extracted column point candidates. (G) Column splines through the combination of candidate points. (H) Completed column splines. (I) Identification of intersection points between row and column splines. (J) Partitioning of the original image into individual cells.</a:t>
            </a:r>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19</a:t>
            </a:fld>
            <a:endParaRPr lang="en-US"/>
          </a:p>
        </p:txBody>
      </p:sp>
    </p:spTree>
    <p:extLst>
      <p:ext uri="{BB962C8B-B14F-4D97-AF65-F5344CB8AC3E}">
        <p14:creationId xmlns:p14="http://schemas.microsoft.com/office/powerpoint/2010/main" val="1943193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Estimation of column number using k-means clustering on Hough transform vertical line peaks (illustrated as red dots). </a:t>
            </a:r>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22</a:t>
            </a:fld>
            <a:endParaRPr lang="en-US"/>
          </a:p>
        </p:txBody>
      </p:sp>
    </p:spTree>
    <p:extLst>
      <p:ext uri="{BB962C8B-B14F-4D97-AF65-F5344CB8AC3E}">
        <p14:creationId xmlns:p14="http://schemas.microsoft.com/office/powerpoint/2010/main" val="2145342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32</a:t>
            </a:fld>
            <a:endParaRPr lang="en-US"/>
          </a:p>
        </p:txBody>
      </p:sp>
    </p:spTree>
    <p:extLst>
      <p:ext uri="{BB962C8B-B14F-4D97-AF65-F5344CB8AC3E}">
        <p14:creationId xmlns:p14="http://schemas.microsoft.com/office/powerpoint/2010/main" val="193077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33</a:t>
            </a:fld>
            <a:endParaRPr lang="en-US"/>
          </a:p>
        </p:txBody>
      </p:sp>
    </p:spTree>
    <p:extLst>
      <p:ext uri="{BB962C8B-B14F-4D97-AF65-F5344CB8AC3E}">
        <p14:creationId xmlns:p14="http://schemas.microsoft.com/office/powerpoint/2010/main" val="944482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34</a:t>
            </a:fld>
            <a:endParaRPr lang="en-US"/>
          </a:p>
        </p:txBody>
      </p:sp>
    </p:spTree>
    <p:extLst>
      <p:ext uri="{BB962C8B-B14F-4D97-AF65-F5344CB8AC3E}">
        <p14:creationId xmlns:p14="http://schemas.microsoft.com/office/powerpoint/2010/main" val="583936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Shape 10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4" name="Shape 10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93419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Shape 10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4" name="Shape 10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7160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Shape 10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4" name="Shape 10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030249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Shape 10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4" name="Shape 10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962188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needed to collect data on patients in comas, but the type of coma I was studying was rare, that I needed longitudinal data to do the study well. As I started looking for data on any patient before 2007, I quickly found out that a lot of that data was store on paper spreadsheets in protected hospital archives. </a:t>
            </a:r>
          </a:p>
          <a:p>
            <a:endParaRPr lang="en-US" baseline="0" dirty="0" smtClean="0"/>
          </a:p>
          <a:p>
            <a:r>
              <a:rPr lang="en-US" baseline="0" dirty="0" smtClean="0"/>
              <a:t>Things are definitely improving, but we're not a paper free world, quite yet. 90%of hospitals still use paper at some point in their care process, and almost all of them maintain this massive archive of paper-based patient records. The existing solutions.  </a:t>
            </a:r>
          </a:p>
          <a:p>
            <a:endParaRPr lang="en-US" baseline="0" dirty="0" smtClean="0"/>
          </a:p>
        </p:txBody>
      </p:sp>
      <p:sp>
        <p:nvSpPr>
          <p:cNvPr id="4" name="Slide Number Placeholder 3"/>
          <p:cNvSpPr>
            <a:spLocks noGrp="1"/>
          </p:cNvSpPr>
          <p:nvPr>
            <p:ph type="sldNum" sz="quarter" idx="10"/>
          </p:nvPr>
        </p:nvSpPr>
        <p:spPr/>
        <p:txBody>
          <a:bodyPr/>
          <a:lstStyle/>
          <a:p>
            <a:fld id="{CB1E62DE-9760-1142-8810-8B8A85016539}" type="slidenum">
              <a:rPr lang="en-US" smtClean="0"/>
              <a:t>6</a:t>
            </a:fld>
            <a:endParaRPr lang="en-US"/>
          </a:p>
        </p:txBody>
      </p:sp>
    </p:spTree>
    <p:extLst>
      <p:ext uri="{BB962C8B-B14F-4D97-AF65-F5344CB8AC3E}">
        <p14:creationId xmlns:p14="http://schemas.microsoft.com/office/powerpoint/2010/main" val="1241455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Shape 10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4" name="Shape 10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851669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Shape 10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4" name="Shape 10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147126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Shape 10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4" name="Shape 10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123225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Shape 10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4" name="Shape 10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303528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45</a:t>
            </a:fld>
            <a:endParaRPr lang="en-US"/>
          </a:p>
        </p:txBody>
      </p:sp>
    </p:spTree>
    <p:extLst>
      <p:ext uri="{BB962C8B-B14F-4D97-AF65-F5344CB8AC3E}">
        <p14:creationId xmlns:p14="http://schemas.microsoft.com/office/powerpoint/2010/main" val="27569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46</a:t>
            </a:fld>
            <a:endParaRPr lang="en-US"/>
          </a:p>
        </p:txBody>
      </p:sp>
    </p:spTree>
    <p:extLst>
      <p:ext uri="{BB962C8B-B14F-4D97-AF65-F5344CB8AC3E}">
        <p14:creationId xmlns:p14="http://schemas.microsoft.com/office/powerpoint/2010/main" val="1670851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47</a:t>
            </a:fld>
            <a:endParaRPr lang="en-US"/>
          </a:p>
        </p:txBody>
      </p:sp>
    </p:spTree>
    <p:extLst>
      <p:ext uri="{BB962C8B-B14F-4D97-AF65-F5344CB8AC3E}">
        <p14:creationId xmlns:p14="http://schemas.microsoft.com/office/powerpoint/2010/main" val="412613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Shape 10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4" name="Shape 10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472972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Shape 10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4" name="Shape 10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109258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52</a:t>
            </a:fld>
            <a:endParaRPr lang="en-US"/>
          </a:p>
        </p:txBody>
      </p:sp>
    </p:spTree>
    <p:extLst>
      <p:ext uri="{BB962C8B-B14F-4D97-AF65-F5344CB8AC3E}">
        <p14:creationId xmlns:p14="http://schemas.microsoft.com/office/powerpoint/2010/main" val="308973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needed to collect data on patients in comas, but the type of coma I was studying was rare, that I needed longitudinal data to do the study well. As I started looking for data on any patient before 2007, I quickly found out that a lot of that data was store on paper spreadsheets in protected hospital archives. </a:t>
            </a:r>
          </a:p>
          <a:p>
            <a:endParaRPr lang="en-US" baseline="0" dirty="0" smtClean="0"/>
          </a:p>
          <a:p>
            <a:r>
              <a:rPr lang="en-US" baseline="0" dirty="0" smtClean="0"/>
              <a:t>Things are definitely improving, but we're not a paper free world, quite yet. 90%of hospitals still use paper at some point in their care process, and almost all of them maintain this massive archive of paper-based patient records. The existing solutions.  </a:t>
            </a:r>
          </a:p>
          <a:p>
            <a:endParaRPr lang="en-US" baseline="0" dirty="0" smtClean="0"/>
          </a:p>
        </p:txBody>
      </p:sp>
      <p:sp>
        <p:nvSpPr>
          <p:cNvPr id="4" name="Slide Number Placeholder 3"/>
          <p:cNvSpPr>
            <a:spLocks noGrp="1"/>
          </p:cNvSpPr>
          <p:nvPr>
            <p:ph type="sldNum" sz="quarter" idx="10"/>
          </p:nvPr>
        </p:nvSpPr>
        <p:spPr/>
        <p:txBody>
          <a:bodyPr/>
          <a:lstStyle/>
          <a:p>
            <a:fld id="{CB1E62DE-9760-1142-8810-8B8A85016539}" type="slidenum">
              <a:rPr lang="en-US" smtClean="0"/>
              <a:t>8</a:t>
            </a:fld>
            <a:endParaRPr lang="en-US"/>
          </a:p>
        </p:txBody>
      </p:sp>
    </p:spTree>
    <p:extLst>
      <p:ext uri="{BB962C8B-B14F-4D97-AF65-F5344CB8AC3E}">
        <p14:creationId xmlns:p14="http://schemas.microsoft.com/office/powerpoint/2010/main" val="1045849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53</a:t>
            </a:fld>
            <a:endParaRPr lang="en-US"/>
          </a:p>
        </p:txBody>
      </p:sp>
    </p:spTree>
    <p:extLst>
      <p:ext uri="{BB962C8B-B14F-4D97-AF65-F5344CB8AC3E}">
        <p14:creationId xmlns:p14="http://schemas.microsoft.com/office/powerpoint/2010/main" val="753354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54</a:t>
            </a:fld>
            <a:endParaRPr lang="en-US"/>
          </a:p>
        </p:txBody>
      </p:sp>
    </p:spTree>
    <p:extLst>
      <p:ext uri="{BB962C8B-B14F-4D97-AF65-F5344CB8AC3E}">
        <p14:creationId xmlns:p14="http://schemas.microsoft.com/office/powerpoint/2010/main" val="2077777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Shape 10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4" name="Shape 10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961046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58</a:t>
            </a:fld>
            <a:endParaRPr lang="en-US"/>
          </a:p>
        </p:txBody>
      </p:sp>
    </p:spTree>
    <p:extLst>
      <p:ext uri="{BB962C8B-B14F-4D97-AF65-F5344CB8AC3E}">
        <p14:creationId xmlns:p14="http://schemas.microsoft.com/office/powerpoint/2010/main" val="999661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0990" indent="-380990"/>
            <a:r>
              <a:rPr lang="en-US" b="1" dirty="0" smtClean="0">
                <a:solidFill>
                  <a:schemeClr val="tx1">
                    <a:lumMod val="50000"/>
                    <a:lumOff val="50000"/>
                  </a:schemeClr>
                </a:solidFill>
                <a:latin typeface="Helvetica Neue" charset="0"/>
                <a:ea typeface="Helvetica Neue" charset="0"/>
                <a:cs typeface="Helvetica Neue" charset="0"/>
              </a:rPr>
              <a:t>After crown feedback, </a:t>
            </a:r>
            <a:r>
              <a:rPr lang="en-US" dirty="0" smtClean="0">
                <a:solidFill>
                  <a:schemeClr val="tx1">
                    <a:lumMod val="50000"/>
                    <a:lumOff val="50000"/>
                  </a:schemeClr>
                </a:solidFill>
                <a:latin typeface="Helvetica Neue" charset="0"/>
                <a:ea typeface="Helvetica Neue" charset="0"/>
                <a:cs typeface="Helvetica Neue" charset="0"/>
              </a:rPr>
              <a:t>the tool’s classification performance improved further</a:t>
            </a: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pPr marL="380990" indent="-380990"/>
            <a:r>
              <a:rPr lang="en-US" dirty="0" smtClean="0">
                <a:solidFill>
                  <a:schemeClr val="tx1">
                    <a:lumMod val="50000"/>
                    <a:lumOff val="50000"/>
                  </a:schemeClr>
                </a:solidFill>
                <a:latin typeface="Helvetica Neue" charset="0"/>
                <a:ea typeface="Helvetica Neue" charset="0"/>
                <a:cs typeface="Helvetica Neue" charset="0"/>
              </a:rPr>
              <a:t>At the 80% confidence threshold, we observed a 10% improvement in accuracy</a:t>
            </a: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pPr marL="380990" indent="-380990"/>
            <a:r>
              <a:rPr lang="en-US" dirty="0" smtClean="0">
                <a:solidFill>
                  <a:schemeClr val="tx1">
                    <a:lumMod val="50000"/>
                    <a:lumOff val="50000"/>
                  </a:schemeClr>
                </a:solidFill>
                <a:latin typeface="Helvetica Neue" charset="0"/>
                <a:ea typeface="Helvetica Neue" charset="0"/>
                <a:cs typeface="Helvetica Neue" charset="0"/>
              </a:rPr>
              <a:t>The lower bound for savings using this approach was 10%</a:t>
            </a:r>
          </a:p>
          <a:p>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59</a:t>
            </a:fld>
            <a:endParaRPr lang="en-US"/>
          </a:p>
        </p:txBody>
      </p:sp>
    </p:spTree>
    <p:extLst>
      <p:ext uri="{BB962C8B-B14F-4D97-AF65-F5344CB8AC3E}">
        <p14:creationId xmlns:p14="http://schemas.microsoft.com/office/powerpoint/2010/main" val="12306056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0990" indent="-380990"/>
            <a:r>
              <a:rPr lang="en-US" b="1" dirty="0" smtClean="0">
                <a:solidFill>
                  <a:schemeClr val="tx1">
                    <a:lumMod val="50000"/>
                    <a:lumOff val="50000"/>
                  </a:schemeClr>
                </a:solidFill>
                <a:latin typeface="Helvetica Neue" charset="0"/>
                <a:ea typeface="Helvetica Neue" charset="0"/>
                <a:cs typeface="Helvetica Neue" charset="0"/>
              </a:rPr>
              <a:t>After crown feedback, </a:t>
            </a:r>
            <a:r>
              <a:rPr lang="en-US" dirty="0" smtClean="0">
                <a:solidFill>
                  <a:schemeClr val="tx1">
                    <a:lumMod val="50000"/>
                    <a:lumOff val="50000"/>
                  </a:schemeClr>
                </a:solidFill>
                <a:latin typeface="Helvetica Neue" charset="0"/>
                <a:ea typeface="Helvetica Neue" charset="0"/>
                <a:cs typeface="Helvetica Neue" charset="0"/>
              </a:rPr>
              <a:t>the tool’s classification performance improved further</a:t>
            </a: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pPr marL="380990" indent="-380990"/>
            <a:r>
              <a:rPr lang="en-US" dirty="0" smtClean="0">
                <a:solidFill>
                  <a:schemeClr val="tx1">
                    <a:lumMod val="50000"/>
                    <a:lumOff val="50000"/>
                  </a:schemeClr>
                </a:solidFill>
                <a:latin typeface="Helvetica Neue" charset="0"/>
                <a:ea typeface="Helvetica Neue" charset="0"/>
                <a:cs typeface="Helvetica Neue" charset="0"/>
              </a:rPr>
              <a:t>At the 80% confidence threshold, we observed a 10% improvement in accuracy</a:t>
            </a: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pPr marL="380990" indent="-380990"/>
            <a:r>
              <a:rPr lang="en-US" dirty="0" smtClean="0">
                <a:solidFill>
                  <a:schemeClr val="tx1">
                    <a:lumMod val="50000"/>
                    <a:lumOff val="50000"/>
                  </a:schemeClr>
                </a:solidFill>
                <a:latin typeface="Helvetica Neue" charset="0"/>
                <a:ea typeface="Helvetica Neue" charset="0"/>
                <a:cs typeface="Helvetica Neue" charset="0"/>
              </a:rPr>
              <a:t>The lower bound for savings using this approach was 10%</a:t>
            </a:r>
          </a:p>
          <a:p>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60</a:t>
            </a:fld>
            <a:endParaRPr lang="en-US"/>
          </a:p>
        </p:txBody>
      </p:sp>
    </p:spTree>
    <p:extLst>
      <p:ext uri="{BB962C8B-B14F-4D97-AF65-F5344CB8AC3E}">
        <p14:creationId xmlns:p14="http://schemas.microsoft.com/office/powerpoint/2010/main" val="931634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needed to collect data on patients in comas, but the type of coma I was studying was rare, that I needed longitudinal data to do the study well. As I started looking for data on any patient before 2007, I quickly found out that a lot of that data was store on paper spreadsheets in protected hospital archives. </a:t>
            </a:r>
          </a:p>
          <a:p>
            <a:endParaRPr lang="en-US" baseline="0" dirty="0" smtClean="0"/>
          </a:p>
          <a:p>
            <a:r>
              <a:rPr lang="en-US" baseline="0" dirty="0" smtClean="0"/>
              <a:t>Things are definitely improving, but we're not a paper free world, quite yet. 90%of hospitals still use paper at some point in their care process, and almost all of them maintain this massive archive of paper-based patient records. The existing solutions.  </a:t>
            </a:r>
          </a:p>
          <a:p>
            <a:endParaRPr lang="en-US" baseline="0" dirty="0" smtClean="0"/>
          </a:p>
        </p:txBody>
      </p:sp>
      <p:sp>
        <p:nvSpPr>
          <p:cNvPr id="4" name="Slide Number Placeholder 3"/>
          <p:cNvSpPr>
            <a:spLocks noGrp="1"/>
          </p:cNvSpPr>
          <p:nvPr>
            <p:ph type="sldNum" sz="quarter" idx="10"/>
          </p:nvPr>
        </p:nvSpPr>
        <p:spPr/>
        <p:txBody>
          <a:bodyPr/>
          <a:lstStyle/>
          <a:p>
            <a:fld id="{CB1E62DE-9760-1142-8810-8B8A85016539}" type="slidenum">
              <a:rPr lang="en-US" smtClean="0"/>
              <a:t>9</a:t>
            </a:fld>
            <a:endParaRPr lang="en-US"/>
          </a:p>
        </p:txBody>
      </p:sp>
    </p:spTree>
    <p:extLst>
      <p:ext uri="{BB962C8B-B14F-4D97-AF65-F5344CB8AC3E}">
        <p14:creationId xmlns:p14="http://schemas.microsoft.com/office/powerpoint/2010/main" val="998731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needed to collect data on patients in comas, but the type of coma I was studying was rare, that I needed longitudinal data to do the study well. As I started looking for data on any patient before 2007, I quickly found out that a lot of that data was store on paper spreadsheets in protected hospital archives. </a:t>
            </a:r>
          </a:p>
          <a:p>
            <a:endParaRPr lang="en-US" baseline="0" dirty="0" smtClean="0"/>
          </a:p>
          <a:p>
            <a:r>
              <a:rPr lang="en-US" baseline="0" dirty="0" smtClean="0"/>
              <a:t>Things are definitely improving, but we're not a paper free world, quite yet. 90%of hospitals still use paper at some point in their care process, and almost all of them maintain this massive archive of paper-based patient records. The existing solutions.  </a:t>
            </a:r>
          </a:p>
          <a:p>
            <a:endParaRPr lang="en-US" baseline="0" dirty="0" smtClean="0"/>
          </a:p>
        </p:txBody>
      </p:sp>
      <p:sp>
        <p:nvSpPr>
          <p:cNvPr id="4" name="Slide Number Placeholder 3"/>
          <p:cNvSpPr>
            <a:spLocks noGrp="1"/>
          </p:cNvSpPr>
          <p:nvPr>
            <p:ph type="sldNum" sz="quarter" idx="10"/>
          </p:nvPr>
        </p:nvSpPr>
        <p:spPr/>
        <p:txBody>
          <a:bodyPr/>
          <a:lstStyle/>
          <a:p>
            <a:fld id="{CB1E62DE-9760-1142-8810-8B8A85016539}" type="slidenum">
              <a:rPr lang="en-US" smtClean="0"/>
              <a:t>10</a:t>
            </a:fld>
            <a:endParaRPr lang="en-US"/>
          </a:p>
        </p:txBody>
      </p:sp>
    </p:spTree>
    <p:extLst>
      <p:ext uri="{BB962C8B-B14F-4D97-AF65-F5344CB8AC3E}">
        <p14:creationId xmlns:p14="http://schemas.microsoft.com/office/powerpoint/2010/main" val="1024761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needed to collect data on patients in comas, but the type of coma I was studying was rare, that I needed longitudinal data to do the study well. As I started looking for data on any patient before 2007, I quickly found out that a lot of that data was store on paper spreadsheets in protected hospital archives. </a:t>
            </a:r>
          </a:p>
          <a:p>
            <a:endParaRPr lang="en-US" baseline="0" dirty="0" smtClean="0"/>
          </a:p>
          <a:p>
            <a:r>
              <a:rPr lang="en-US" baseline="0" dirty="0" smtClean="0"/>
              <a:t>Things are definitely improving, but we're not a paper free world, quite yet. 90%of hospitals still use paper at some point in their care process, and almost all of them maintain this massive archive of paper-based patient records. The existing solutions.  </a:t>
            </a:r>
          </a:p>
          <a:p>
            <a:endParaRPr lang="en-US" baseline="0" dirty="0" smtClean="0"/>
          </a:p>
        </p:txBody>
      </p:sp>
      <p:sp>
        <p:nvSpPr>
          <p:cNvPr id="4" name="Slide Number Placeholder 3"/>
          <p:cNvSpPr>
            <a:spLocks noGrp="1"/>
          </p:cNvSpPr>
          <p:nvPr>
            <p:ph type="sldNum" sz="quarter" idx="10"/>
          </p:nvPr>
        </p:nvSpPr>
        <p:spPr/>
        <p:txBody>
          <a:bodyPr/>
          <a:lstStyle/>
          <a:p>
            <a:fld id="{CB1E62DE-9760-1142-8810-8B8A85016539}" type="slidenum">
              <a:rPr lang="en-US" smtClean="0"/>
              <a:t>11</a:t>
            </a:fld>
            <a:endParaRPr lang="en-US"/>
          </a:p>
        </p:txBody>
      </p:sp>
    </p:spTree>
    <p:extLst>
      <p:ext uri="{BB962C8B-B14F-4D97-AF65-F5344CB8AC3E}">
        <p14:creationId xmlns:p14="http://schemas.microsoft.com/office/powerpoint/2010/main" val="647782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flowsheets</a:t>
            </a:r>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13</a:t>
            </a:fld>
            <a:endParaRPr lang="en-US"/>
          </a:p>
        </p:txBody>
      </p:sp>
    </p:spTree>
    <p:extLst>
      <p:ext uri="{BB962C8B-B14F-4D97-AF65-F5344CB8AC3E}">
        <p14:creationId xmlns:p14="http://schemas.microsoft.com/office/powerpoint/2010/main" val="1535339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are interested</a:t>
            </a:r>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14</a:t>
            </a:fld>
            <a:endParaRPr lang="en-US"/>
          </a:p>
        </p:txBody>
      </p:sp>
    </p:spTree>
    <p:extLst>
      <p:ext uri="{BB962C8B-B14F-4D97-AF65-F5344CB8AC3E}">
        <p14:creationId xmlns:p14="http://schemas.microsoft.com/office/powerpoint/2010/main" val="2130200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E62DE-9760-1142-8810-8B8A85016539}" type="slidenum">
              <a:rPr lang="en-US" smtClean="0"/>
              <a:t>15</a:t>
            </a:fld>
            <a:endParaRPr lang="en-US"/>
          </a:p>
        </p:txBody>
      </p:sp>
    </p:spTree>
    <p:extLst>
      <p:ext uri="{BB962C8B-B14F-4D97-AF65-F5344CB8AC3E}">
        <p14:creationId xmlns:p14="http://schemas.microsoft.com/office/powerpoint/2010/main" val="235274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90E712-3624-BB47-9C36-41F06D4643F6}" type="datetimeFigureOut">
              <a:rPr lang="en-US" smtClean="0"/>
              <a:t>12/10/17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47720-560B-DA47-B5B0-62F9BD33B6CA}" type="slidenum">
              <a:rPr lang="en-US" smtClean="0"/>
              <a:t>‹#›</a:t>
            </a:fld>
            <a:endParaRPr lang="en-US"/>
          </a:p>
        </p:txBody>
      </p:sp>
    </p:spTree>
    <p:extLst>
      <p:ext uri="{BB962C8B-B14F-4D97-AF65-F5344CB8AC3E}">
        <p14:creationId xmlns:p14="http://schemas.microsoft.com/office/powerpoint/2010/main" val="2025061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90E712-3624-BB47-9C36-41F06D4643F6}" type="datetimeFigureOut">
              <a:rPr lang="en-US" smtClean="0"/>
              <a:t>12/10/17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47720-560B-DA47-B5B0-62F9BD33B6CA}" type="slidenum">
              <a:rPr lang="en-US" smtClean="0"/>
              <a:t>‹#›</a:t>
            </a:fld>
            <a:endParaRPr lang="en-US"/>
          </a:p>
        </p:txBody>
      </p:sp>
    </p:spTree>
    <p:extLst>
      <p:ext uri="{BB962C8B-B14F-4D97-AF65-F5344CB8AC3E}">
        <p14:creationId xmlns:p14="http://schemas.microsoft.com/office/powerpoint/2010/main" val="1113122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90E712-3624-BB47-9C36-41F06D4643F6}" type="datetimeFigureOut">
              <a:rPr lang="en-US" smtClean="0"/>
              <a:t>12/10/17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47720-560B-DA47-B5B0-62F9BD33B6CA}" type="slidenum">
              <a:rPr lang="en-US" smtClean="0"/>
              <a:t>‹#›</a:t>
            </a:fld>
            <a:endParaRPr lang="en-US"/>
          </a:p>
        </p:txBody>
      </p:sp>
    </p:spTree>
    <p:extLst>
      <p:ext uri="{BB962C8B-B14F-4D97-AF65-F5344CB8AC3E}">
        <p14:creationId xmlns:p14="http://schemas.microsoft.com/office/powerpoint/2010/main" val="1514766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65"/>
        <p:cNvGrpSpPr/>
        <p:nvPr/>
      </p:nvGrpSpPr>
      <p:grpSpPr>
        <a:xfrm>
          <a:off x="0" y="0"/>
          <a:ext cx="0" cy="0"/>
          <a:chOff x="0" y="0"/>
          <a:chExt cx="0" cy="0"/>
        </a:xfrm>
      </p:grpSpPr>
      <p:sp>
        <p:nvSpPr>
          <p:cNvPr id="66" name="Shape 66"/>
          <p:cNvSpPr/>
          <p:nvPr/>
        </p:nvSpPr>
        <p:spPr>
          <a:xfrm>
            <a:off x="0" y="6727600"/>
            <a:ext cx="12192000" cy="130400"/>
          </a:xfrm>
          <a:prstGeom prst="rect">
            <a:avLst/>
          </a:prstGeom>
          <a:solidFill>
            <a:schemeClr val="lt2"/>
          </a:solidFill>
          <a:ln>
            <a:noFill/>
          </a:ln>
        </p:spPr>
        <p:txBody>
          <a:bodyPr wrap="square" lIns="121900" tIns="121900" rIns="121900" bIns="121900" anchor="ctr" anchorCtr="0">
            <a:noAutofit/>
          </a:bodyPr>
          <a:lstStyle/>
          <a:p>
            <a:pPr lvl="0">
              <a:spcBef>
                <a:spcPts val="0"/>
              </a:spcBef>
              <a:buNone/>
            </a:pPr>
            <a:endParaRPr sz="2400"/>
          </a:p>
        </p:txBody>
      </p:sp>
      <p:sp>
        <p:nvSpPr>
          <p:cNvPr id="67" name="Shape 67"/>
          <p:cNvSpPr txBox="1">
            <a:spLocks noGrp="1"/>
          </p:cNvSpPr>
          <p:nvPr>
            <p:ph type="title"/>
          </p:nvPr>
        </p:nvSpPr>
        <p:spPr>
          <a:xfrm>
            <a:off x="415600" y="421233"/>
            <a:ext cx="11360800" cy="1108400"/>
          </a:xfrm>
          <a:prstGeom prst="rect">
            <a:avLst/>
          </a:prstGeom>
        </p:spPr>
        <p:txBody>
          <a:bodyPr wrap="square"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8" name="Shape 68"/>
          <p:cNvSpPr txBox="1">
            <a:spLocks noGrp="1"/>
          </p:cNvSpPr>
          <p:nvPr>
            <p:ph type="body" idx="1"/>
          </p:nvPr>
        </p:nvSpPr>
        <p:spPr>
          <a:xfrm>
            <a:off x="415600" y="1633633"/>
            <a:ext cx="11360800" cy="44720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9" name="Shape 69"/>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836040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90E712-3624-BB47-9C36-41F06D4643F6}" type="datetimeFigureOut">
              <a:rPr lang="en-US" smtClean="0"/>
              <a:t>12/10/17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47720-560B-DA47-B5B0-62F9BD33B6CA}" type="slidenum">
              <a:rPr lang="en-US" smtClean="0"/>
              <a:t>‹#›</a:t>
            </a:fld>
            <a:endParaRPr lang="en-US"/>
          </a:p>
        </p:txBody>
      </p:sp>
    </p:spTree>
    <p:extLst>
      <p:ext uri="{BB962C8B-B14F-4D97-AF65-F5344CB8AC3E}">
        <p14:creationId xmlns:p14="http://schemas.microsoft.com/office/powerpoint/2010/main" val="189041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90E712-3624-BB47-9C36-41F06D4643F6}" type="datetimeFigureOut">
              <a:rPr lang="en-US" smtClean="0"/>
              <a:t>12/10/17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47720-560B-DA47-B5B0-62F9BD33B6CA}" type="slidenum">
              <a:rPr lang="en-US" smtClean="0"/>
              <a:t>‹#›</a:t>
            </a:fld>
            <a:endParaRPr lang="en-US"/>
          </a:p>
        </p:txBody>
      </p:sp>
    </p:spTree>
    <p:extLst>
      <p:ext uri="{BB962C8B-B14F-4D97-AF65-F5344CB8AC3E}">
        <p14:creationId xmlns:p14="http://schemas.microsoft.com/office/powerpoint/2010/main" val="179910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90E712-3624-BB47-9C36-41F06D4643F6}" type="datetimeFigureOut">
              <a:rPr lang="en-US" smtClean="0"/>
              <a:t>12/10/17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D47720-560B-DA47-B5B0-62F9BD33B6CA}" type="slidenum">
              <a:rPr lang="en-US" smtClean="0"/>
              <a:t>‹#›</a:t>
            </a:fld>
            <a:endParaRPr lang="en-US"/>
          </a:p>
        </p:txBody>
      </p:sp>
    </p:spTree>
    <p:extLst>
      <p:ext uri="{BB962C8B-B14F-4D97-AF65-F5344CB8AC3E}">
        <p14:creationId xmlns:p14="http://schemas.microsoft.com/office/powerpoint/2010/main" val="100260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90E712-3624-BB47-9C36-41F06D4643F6}" type="datetimeFigureOut">
              <a:rPr lang="en-US" smtClean="0"/>
              <a:t>12/10/17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D47720-560B-DA47-B5B0-62F9BD33B6CA}" type="slidenum">
              <a:rPr lang="en-US" smtClean="0"/>
              <a:t>‹#›</a:t>
            </a:fld>
            <a:endParaRPr lang="en-US"/>
          </a:p>
        </p:txBody>
      </p:sp>
    </p:spTree>
    <p:extLst>
      <p:ext uri="{BB962C8B-B14F-4D97-AF65-F5344CB8AC3E}">
        <p14:creationId xmlns:p14="http://schemas.microsoft.com/office/powerpoint/2010/main" val="1454960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90E712-3624-BB47-9C36-41F06D4643F6}" type="datetimeFigureOut">
              <a:rPr lang="en-US" smtClean="0"/>
              <a:t>12/10/17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D47720-560B-DA47-B5B0-62F9BD33B6CA}" type="slidenum">
              <a:rPr lang="en-US" smtClean="0"/>
              <a:t>‹#›</a:t>
            </a:fld>
            <a:endParaRPr lang="en-US"/>
          </a:p>
        </p:txBody>
      </p:sp>
    </p:spTree>
    <p:extLst>
      <p:ext uri="{BB962C8B-B14F-4D97-AF65-F5344CB8AC3E}">
        <p14:creationId xmlns:p14="http://schemas.microsoft.com/office/powerpoint/2010/main" val="121187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90E712-3624-BB47-9C36-41F06D4643F6}" type="datetimeFigureOut">
              <a:rPr lang="en-US" smtClean="0"/>
              <a:t>12/10/17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D47720-560B-DA47-B5B0-62F9BD33B6CA}" type="slidenum">
              <a:rPr lang="en-US" smtClean="0"/>
              <a:t>‹#›</a:t>
            </a:fld>
            <a:endParaRPr lang="en-US"/>
          </a:p>
        </p:txBody>
      </p:sp>
    </p:spTree>
    <p:extLst>
      <p:ext uri="{BB962C8B-B14F-4D97-AF65-F5344CB8AC3E}">
        <p14:creationId xmlns:p14="http://schemas.microsoft.com/office/powerpoint/2010/main" val="992084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90E712-3624-BB47-9C36-41F06D4643F6}" type="datetimeFigureOut">
              <a:rPr lang="en-US" smtClean="0"/>
              <a:t>12/10/17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D47720-560B-DA47-B5B0-62F9BD33B6CA}" type="slidenum">
              <a:rPr lang="en-US" smtClean="0"/>
              <a:t>‹#›</a:t>
            </a:fld>
            <a:endParaRPr lang="en-US"/>
          </a:p>
        </p:txBody>
      </p:sp>
    </p:spTree>
    <p:extLst>
      <p:ext uri="{BB962C8B-B14F-4D97-AF65-F5344CB8AC3E}">
        <p14:creationId xmlns:p14="http://schemas.microsoft.com/office/powerpoint/2010/main" val="895912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90E712-3624-BB47-9C36-41F06D4643F6}" type="datetimeFigureOut">
              <a:rPr lang="en-US" smtClean="0"/>
              <a:t>12/10/17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D47720-560B-DA47-B5B0-62F9BD33B6CA}" type="slidenum">
              <a:rPr lang="en-US" smtClean="0"/>
              <a:t>‹#›</a:t>
            </a:fld>
            <a:endParaRPr lang="en-US"/>
          </a:p>
        </p:txBody>
      </p:sp>
    </p:spTree>
    <p:extLst>
      <p:ext uri="{BB962C8B-B14F-4D97-AF65-F5344CB8AC3E}">
        <p14:creationId xmlns:p14="http://schemas.microsoft.com/office/powerpoint/2010/main" val="15919921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90E712-3624-BB47-9C36-41F06D4643F6}" type="datetimeFigureOut">
              <a:rPr lang="en-US" smtClean="0"/>
              <a:t>12/10/17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47720-560B-DA47-B5B0-62F9BD33B6CA}" type="slidenum">
              <a:rPr lang="en-US" smtClean="0"/>
              <a:t>‹#›</a:t>
            </a:fld>
            <a:endParaRPr lang="en-US"/>
          </a:p>
        </p:txBody>
      </p:sp>
    </p:spTree>
    <p:extLst>
      <p:ext uri="{BB962C8B-B14F-4D97-AF65-F5344CB8AC3E}">
        <p14:creationId xmlns:p14="http://schemas.microsoft.com/office/powerpoint/2010/main" val="286971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 Id="rId3" Type="http://schemas.openxmlformats.org/officeDocument/2006/relationships/image" Target="../media/image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4"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4" Type="http://schemas.microsoft.com/office/2007/relationships/hdphoto" Target="../media/hdphoto1.wdp"/><Relationship Id="rId5" Type="http://schemas.openxmlformats.org/officeDocument/2006/relationships/image" Target="../media/image19.jpe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4" Type="http://schemas.microsoft.com/office/2007/relationships/hdphoto" Target="../media/hdphoto1.wdp"/><Relationship Id="rId5" Type="http://schemas.openxmlformats.org/officeDocument/2006/relationships/image" Target="../media/image20.jpe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 Id="rId3" Type="http://schemas.openxmlformats.org/officeDocument/2006/relationships/image" Target="../media/image4.tiff"/></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4.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18.jpeg"/><Relationship Id="rId8"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tiff"/></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18.jpeg"/><Relationship Id="rId8" Type="http://schemas.microsoft.com/office/2007/relationships/hdphoto" Target="../media/hdphoto1.wdp"/><Relationship Id="rId9" Type="http://schemas.openxmlformats.org/officeDocument/2006/relationships/image" Target="../media/image25.tiff"/><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5.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tiff"/></Relationships>
</file>

<file path=ppt/slides/_rels/slide5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18.jpeg"/><Relationship Id="rId8" Type="http://schemas.microsoft.com/office/2007/relationships/hdphoto" Target="../media/hdphoto1.wdp"/><Relationship Id="rId9" Type="http://schemas.openxmlformats.org/officeDocument/2006/relationships/image" Target="../media/image25.tiff"/><Relationship Id="rId10" Type="http://schemas.openxmlformats.org/officeDocument/2006/relationships/image" Target="../media/image7.tiff"/><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8.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latin typeface="Helvetica" charset="0"/>
                <a:ea typeface="Helvetica" charset="0"/>
                <a:cs typeface="Helvetica" charset="0"/>
              </a:rPr>
              <a:t>An Open-Source </a:t>
            </a:r>
            <a:r>
              <a:rPr lang="en-US" dirty="0">
                <a:latin typeface="Helvetica" charset="0"/>
                <a:ea typeface="Helvetica" charset="0"/>
                <a:cs typeface="Helvetica" charset="0"/>
              </a:rPr>
              <a:t>T</a:t>
            </a:r>
            <a:r>
              <a:rPr lang="en-US" dirty="0" smtClean="0">
                <a:latin typeface="Helvetica" charset="0"/>
                <a:ea typeface="Helvetica" charset="0"/>
                <a:cs typeface="Helvetica" charset="0"/>
              </a:rPr>
              <a:t>ool for the </a:t>
            </a:r>
            <a:r>
              <a:rPr lang="en-US" dirty="0">
                <a:latin typeface="Helvetica" charset="0"/>
                <a:ea typeface="Helvetica" charset="0"/>
                <a:cs typeface="Helvetica" charset="0"/>
              </a:rPr>
              <a:t>A</a:t>
            </a:r>
            <a:r>
              <a:rPr lang="en-US" dirty="0" smtClean="0">
                <a:latin typeface="Helvetica" charset="0"/>
                <a:ea typeface="Helvetica" charset="0"/>
                <a:cs typeface="Helvetica" charset="0"/>
              </a:rPr>
              <a:t>utomated </a:t>
            </a:r>
            <a:r>
              <a:rPr lang="en-US" dirty="0">
                <a:latin typeface="Helvetica" charset="0"/>
                <a:ea typeface="Helvetica" charset="0"/>
                <a:cs typeface="Helvetica" charset="0"/>
              </a:rPr>
              <a:t>T</a:t>
            </a:r>
            <a:r>
              <a:rPr lang="en-US" dirty="0" smtClean="0">
                <a:latin typeface="Helvetica" charset="0"/>
                <a:ea typeface="Helvetica" charset="0"/>
                <a:cs typeface="Helvetica" charset="0"/>
              </a:rPr>
              <a:t>ranscription of Paper Spreadsheet Data</a:t>
            </a:r>
            <a:endParaRPr lang="en-US" dirty="0">
              <a:latin typeface="Helvetica" charset="0"/>
              <a:ea typeface="Helvetica" charset="0"/>
              <a:cs typeface="Helvetica" charset="0"/>
            </a:endParaRPr>
          </a:p>
        </p:txBody>
      </p:sp>
      <p:sp>
        <p:nvSpPr>
          <p:cNvPr id="3" name="Subtitle 2"/>
          <p:cNvSpPr>
            <a:spLocks noGrp="1"/>
          </p:cNvSpPr>
          <p:nvPr>
            <p:ph type="subTitle" idx="1"/>
          </p:nvPr>
        </p:nvSpPr>
        <p:spPr>
          <a:xfrm>
            <a:off x="1524000" y="4039360"/>
            <a:ext cx="9144000" cy="1655762"/>
          </a:xfrm>
        </p:spPr>
        <p:txBody>
          <a:bodyPr>
            <a:normAutofit lnSpcReduction="10000"/>
          </a:bodyPr>
          <a:lstStyle/>
          <a:p>
            <a:r>
              <a:rPr lang="en-US" u="sng" dirty="0" smtClean="0">
                <a:solidFill>
                  <a:schemeClr val="tx1">
                    <a:lumMod val="50000"/>
                    <a:lumOff val="50000"/>
                  </a:schemeClr>
                </a:solidFill>
                <a:latin typeface="Helvetica" charset="0"/>
                <a:ea typeface="Helvetica" charset="0"/>
                <a:cs typeface="Helvetica" charset="0"/>
              </a:rPr>
              <a:t>MM Ghassemi</a:t>
            </a:r>
            <a:r>
              <a:rPr lang="en-US" dirty="0" smtClean="0">
                <a:solidFill>
                  <a:schemeClr val="tx1">
                    <a:lumMod val="50000"/>
                    <a:lumOff val="50000"/>
                  </a:schemeClr>
                </a:solidFill>
                <a:latin typeface="Helvetica" charset="0"/>
                <a:ea typeface="Helvetica" charset="0"/>
                <a:cs typeface="Helvetica" charset="0"/>
              </a:rPr>
              <a:t>, W Jarvis, T </a:t>
            </a:r>
            <a:r>
              <a:rPr lang="en-US" dirty="0" err="1" smtClean="0">
                <a:solidFill>
                  <a:schemeClr val="tx1">
                    <a:lumMod val="50000"/>
                    <a:lumOff val="50000"/>
                  </a:schemeClr>
                </a:solidFill>
                <a:latin typeface="Helvetica" charset="0"/>
                <a:ea typeface="Helvetica" charset="0"/>
                <a:cs typeface="Helvetica" charset="0"/>
              </a:rPr>
              <a:t>Alhanai</a:t>
            </a:r>
            <a:r>
              <a:rPr lang="en-US" dirty="0" smtClean="0">
                <a:solidFill>
                  <a:schemeClr val="tx1">
                    <a:lumMod val="50000"/>
                    <a:lumOff val="50000"/>
                  </a:schemeClr>
                </a:solidFill>
                <a:latin typeface="Helvetica" charset="0"/>
                <a:ea typeface="Helvetica" charset="0"/>
                <a:cs typeface="Helvetica" charset="0"/>
              </a:rPr>
              <a:t>,</a:t>
            </a:r>
            <a:br>
              <a:rPr lang="en-US" dirty="0" smtClean="0">
                <a:solidFill>
                  <a:schemeClr val="tx1">
                    <a:lumMod val="50000"/>
                    <a:lumOff val="50000"/>
                  </a:schemeClr>
                </a:solidFill>
                <a:latin typeface="Helvetica" charset="0"/>
                <a:ea typeface="Helvetica" charset="0"/>
                <a:cs typeface="Helvetica" charset="0"/>
              </a:rPr>
            </a:br>
            <a:r>
              <a:rPr lang="en-US" dirty="0" smtClean="0">
                <a:solidFill>
                  <a:schemeClr val="tx1">
                    <a:lumMod val="50000"/>
                    <a:lumOff val="50000"/>
                  </a:schemeClr>
                </a:solidFill>
                <a:latin typeface="Helvetica" charset="0"/>
                <a:ea typeface="Helvetica" charset="0"/>
                <a:cs typeface="Helvetica" charset="0"/>
              </a:rPr>
              <a:t> EN Brown, RG Mark, MB Westover</a:t>
            </a:r>
            <a:r>
              <a:rPr lang="en-US" dirty="0">
                <a:solidFill>
                  <a:schemeClr val="tx1">
                    <a:lumMod val="50000"/>
                    <a:lumOff val="50000"/>
                  </a:schemeClr>
                </a:solidFill>
                <a:latin typeface="Helvetica" charset="0"/>
                <a:ea typeface="Helvetica" charset="0"/>
                <a:cs typeface="Helvetica" charset="0"/>
              </a:rPr>
              <a:t/>
            </a:r>
            <a:br>
              <a:rPr lang="en-US" dirty="0">
                <a:solidFill>
                  <a:schemeClr val="tx1">
                    <a:lumMod val="50000"/>
                    <a:lumOff val="50000"/>
                  </a:schemeClr>
                </a:solidFill>
                <a:latin typeface="Helvetica" charset="0"/>
                <a:ea typeface="Helvetica" charset="0"/>
                <a:cs typeface="Helvetica" charset="0"/>
              </a:rPr>
            </a:br>
            <a:r>
              <a:rPr lang="en-US" dirty="0" smtClean="0">
                <a:solidFill>
                  <a:schemeClr val="tx1">
                    <a:lumMod val="50000"/>
                    <a:lumOff val="50000"/>
                  </a:schemeClr>
                </a:solidFill>
                <a:latin typeface="Helvetica" charset="0"/>
                <a:ea typeface="Helvetica" charset="0"/>
                <a:cs typeface="Helvetica" charset="0"/>
              </a:rPr>
              <a:t/>
            </a:r>
            <a:br>
              <a:rPr lang="en-US" dirty="0" smtClean="0">
                <a:solidFill>
                  <a:schemeClr val="tx1">
                    <a:lumMod val="50000"/>
                    <a:lumOff val="50000"/>
                  </a:schemeClr>
                </a:solidFill>
                <a:latin typeface="Helvetica" charset="0"/>
                <a:ea typeface="Helvetica" charset="0"/>
                <a:cs typeface="Helvetica" charset="0"/>
              </a:rPr>
            </a:br>
            <a:r>
              <a:rPr lang="en-US" dirty="0" smtClean="0">
                <a:solidFill>
                  <a:schemeClr val="tx1">
                    <a:lumMod val="50000"/>
                    <a:lumOff val="50000"/>
                  </a:schemeClr>
                </a:solidFill>
                <a:latin typeface="Helvetica" charset="0"/>
                <a:ea typeface="Helvetica" charset="0"/>
                <a:cs typeface="Helvetica" charset="0"/>
              </a:rPr>
              <a:t>Massachusetts Institute of Technology</a:t>
            </a:r>
            <a:br>
              <a:rPr lang="en-US" dirty="0" smtClean="0">
                <a:solidFill>
                  <a:schemeClr val="tx1">
                    <a:lumMod val="50000"/>
                    <a:lumOff val="50000"/>
                  </a:schemeClr>
                </a:solidFill>
                <a:latin typeface="Helvetica" charset="0"/>
                <a:ea typeface="Helvetica" charset="0"/>
                <a:cs typeface="Helvetica" charset="0"/>
              </a:rPr>
            </a:br>
            <a:r>
              <a:rPr lang="en-US" dirty="0" smtClean="0">
                <a:solidFill>
                  <a:schemeClr val="tx1">
                    <a:lumMod val="50000"/>
                    <a:lumOff val="50000"/>
                  </a:schemeClr>
                </a:solidFill>
                <a:latin typeface="Helvetica" charset="0"/>
                <a:ea typeface="Helvetica" charset="0"/>
                <a:cs typeface="Helvetica" charset="0"/>
              </a:rPr>
              <a:t>Massachusetts General Hospital</a:t>
            </a:r>
            <a:endParaRPr lang="en-US" dirty="0">
              <a:solidFill>
                <a:schemeClr val="tx1">
                  <a:lumMod val="50000"/>
                  <a:lumOff val="50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59963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5478" y="671720"/>
            <a:ext cx="4587997" cy="5580753"/>
          </a:xfrm>
        </p:spPr>
        <p:txBody>
          <a:bodyPr>
            <a:normAutofit fontScale="92500"/>
          </a:bodyPr>
          <a:lstStyle/>
          <a:p>
            <a:pPr marL="380990" indent="-380990"/>
            <a:endParaRPr lang="en-US" dirty="0" smtClean="0">
              <a:solidFill>
                <a:schemeClr val="tx1">
                  <a:lumMod val="50000"/>
                  <a:lumOff val="50000"/>
                </a:schemeClr>
              </a:solidFill>
              <a:latin typeface="Helvetica" charset="0"/>
              <a:ea typeface="Helvetica" charset="0"/>
              <a:cs typeface="Helvetica" charset="0"/>
            </a:endParaRPr>
          </a:p>
          <a:p>
            <a:pPr marL="0" indent="0">
              <a:buNone/>
            </a:pPr>
            <a:r>
              <a:rPr lang="en-US" b="1" dirty="0" smtClean="0">
                <a:solidFill>
                  <a:schemeClr val="tx1">
                    <a:lumMod val="50000"/>
                    <a:lumOff val="50000"/>
                  </a:schemeClr>
                </a:solidFill>
                <a:latin typeface="Helvetica" charset="0"/>
                <a:ea typeface="Helvetica" charset="0"/>
                <a:cs typeface="Helvetica" charset="0"/>
              </a:rPr>
              <a:t>Challenges:</a:t>
            </a:r>
            <a:endParaRPr lang="en-US" b="1" dirty="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a:solidFill>
                  <a:schemeClr val="tx1">
                    <a:lumMod val="50000"/>
                    <a:lumOff val="50000"/>
                  </a:schemeClr>
                </a:solidFill>
                <a:latin typeface="Helvetica" charset="0"/>
                <a:ea typeface="Helvetica" charset="0"/>
                <a:cs typeface="Helvetica" charset="0"/>
              </a:rPr>
              <a:t>1. data is heterogeneous </a:t>
            </a:r>
            <a:r>
              <a:rPr lang="en-US" i="1" dirty="0">
                <a:solidFill>
                  <a:schemeClr val="tx1">
                    <a:lumMod val="50000"/>
                    <a:lumOff val="50000"/>
                  </a:schemeClr>
                </a:solidFill>
                <a:latin typeface="Helvetica" charset="0"/>
                <a:ea typeface="Helvetica" charset="0"/>
                <a:cs typeface="Helvetica" charset="0"/>
              </a:rPr>
              <a:t>within</a:t>
            </a:r>
            <a:r>
              <a:rPr lang="en-US" dirty="0">
                <a:solidFill>
                  <a:schemeClr val="tx1">
                    <a:lumMod val="50000"/>
                    <a:lumOff val="50000"/>
                  </a:schemeClr>
                </a:solidFill>
                <a:latin typeface="Helvetica" charset="0"/>
                <a:ea typeface="Helvetica" charset="0"/>
                <a:cs typeface="Helvetica" charset="0"/>
              </a:rPr>
              <a:t> spreadsheets: different ink, cell colors, handwriting</a:t>
            </a:r>
          </a:p>
          <a:p>
            <a:pPr marL="0" indent="0">
              <a:buNone/>
            </a:pPr>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a:solidFill>
                  <a:srgbClr val="C00000"/>
                </a:solidFill>
                <a:latin typeface="Helvetica" charset="0"/>
                <a:ea typeface="Helvetica" charset="0"/>
                <a:cs typeface="Helvetica" charset="0"/>
              </a:rPr>
              <a:t>2. data is heterogeneous </a:t>
            </a:r>
            <a:r>
              <a:rPr lang="en-US" i="1" u="sng" dirty="0">
                <a:solidFill>
                  <a:srgbClr val="C00000"/>
                </a:solidFill>
                <a:latin typeface="Helvetica" charset="0"/>
                <a:ea typeface="Helvetica" charset="0"/>
                <a:cs typeface="Helvetica" charset="0"/>
              </a:rPr>
              <a:t>across</a:t>
            </a:r>
            <a:r>
              <a:rPr lang="en-US" dirty="0">
                <a:solidFill>
                  <a:srgbClr val="C00000"/>
                </a:solidFill>
                <a:latin typeface="Helvetica" charset="0"/>
                <a:ea typeface="Helvetica" charset="0"/>
                <a:cs typeface="Helvetica" charset="0"/>
              </a:rPr>
              <a:t> spreadsheets: different formats, cell size</a:t>
            </a:r>
          </a:p>
          <a:p>
            <a:pPr marL="0" indent="0">
              <a:buNone/>
            </a:pPr>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a:solidFill>
                  <a:schemeClr val="tx1">
                    <a:lumMod val="50000"/>
                    <a:lumOff val="50000"/>
                  </a:schemeClr>
                </a:solidFill>
                <a:latin typeface="Helvetica" charset="0"/>
                <a:ea typeface="Helvetica" charset="0"/>
                <a:cs typeface="Helvetica" charset="0"/>
              </a:rPr>
              <a:t>3. data often </a:t>
            </a:r>
            <a:r>
              <a:rPr lang="en-US" dirty="0" smtClean="0">
                <a:solidFill>
                  <a:schemeClr val="tx1">
                    <a:lumMod val="50000"/>
                    <a:lumOff val="50000"/>
                  </a:schemeClr>
                </a:solidFill>
                <a:latin typeface="Helvetica" charset="0"/>
                <a:ea typeface="Helvetica" charset="0"/>
                <a:cs typeface="Helvetica" charset="0"/>
              </a:rPr>
              <a:t>‘breaks rules</a:t>
            </a:r>
            <a:r>
              <a:rPr lang="en-US" dirty="0">
                <a:solidFill>
                  <a:schemeClr val="tx1">
                    <a:lumMod val="50000"/>
                    <a:lumOff val="50000"/>
                  </a:schemeClr>
                </a:solidFill>
                <a:latin typeface="Helvetica" charset="0"/>
                <a:ea typeface="Helvetica" charset="0"/>
                <a:cs typeface="Helvetica" charset="0"/>
              </a:rPr>
              <a:t>’: circling, cross through, underlining, spilling outside borders, </a:t>
            </a:r>
            <a:r>
              <a:rPr lang="en-US" dirty="0" err="1" smtClean="0">
                <a:solidFill>
                  <a:schemeClr val="tx1">
                    <a:lumMod val="50000"/>
                    <a:lumOff val="50000"/>
                  </a:schemeClr>
                </a:solidFill>
                <a:latin typeface="Helvetica" charset="0"/>
                <a:ea typeface="Helvetica" charset="0"/>
                <a:cs typeface="Helvetica" charset="0"/>
              </a:rPr>
              <a:t>etc</a:t>
            </a:r>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endParaRPr lang="en-US" dirty="0">
              <a:solidFill>
                <a:schemeClr val="tx1">
                  <a:lumMod val="50000"/>
                  <a:lumOff val="50000"/>
                </a:schemeClr>
              </a:solidFill>
              <a:latin typeface="Helvetica" charset="0"/>
              <a:ea typeface="Helvetica" charset="0"/>
              <a:cs typeface="Helvetica" charset="0"/>
            </a:endParaRPr>
          </a:p>
        </p:txBody>
      </p:sp>
      <p:pic>
        <p:nvPicPr>
          <p:cNvPr id="7" name="Picture 6"/>
          <p:cNvPicPr>
            <a:picLocks noChangeAspect="1"/>
          </p:cNvPicPr>
          <p:nvPr/>
        </p:nvPicPr>
        <p:blipFill rotWithShape="1">
          <a:blip r:embed="rId3"/>
          <a:srcRect l="51547" t="7568" r="2692" b="2153"/>
          <a:stretch/>
        </p:blipFill>
        <p:spPr>
          <a:xfrm>
            <a:off x="8449611" y="671720"/>
            <a:ext cx="3297381" cy="5749637"/>
          </a:xfrm>
          <a:prstGeom prst="rect">
            <a:avLst/>
          </a:prstGeom>
        </p:spPr>
      </p:pic>
      <p:pic>
        <p:nvPicPr>
          <p:cNvPr id="8" name="Picture 7"/>
          <p:cNvPicPr>
            <a:picLocks noChangeAspect="1"/>
          </p:cNvPicPr>
          <p:nvPr/>
        </p:nvPicPr>
        <p:blipFill rotWithShape="1">
          <a:blip r:embed="rId3"/>
          <a:srcRect l="2710" t="7568" r="50503" b="2153"/>
          <a:stretch/>
        </p:blipFill>
        <p:spPr>
          <a:xfrm>
            <a:off x="5060051" y="653431"/>
            <a:ext cx="3371272" cy="5749637"/>
          </a:xfrm>
          <a:prstGeom prst="rect">
            <a:avLst/>
          </a:prstGeom>
        </p:spPr>
      </p:pic>
      <p:sp>
        <p:nvSpPr>
          <p:cNvPr id="6" name="Rectangle 5"/>
          <p:cNvSpPr/>
          <p:nvPr/>
        </p:nvSpPr>
        <p:spPr>
          <a:xfrm>
            <a:off x="8449611" y="671719"/>
            <a:ext cx="3333957" cy="5966825"/>
          </a:xfrm>
          <a:prstGeom prst="rect">
            <a:avLst/>
          </a:prstGeom>
          <a:solidFill>
            <a:schemeClr val="l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379624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5478" y="671720"/>
            <a:ext cx="4587997" cy="5580753"/>
          </a:xfrm>
        </p:spPr>
        <p:txBody>
          <a:bodyPr>
            <a:normAutofit fontScale="92500"/>
          </a:bodyPr>
          <a:lstStyle/>
          <a:p>
            <a:pPr marL="380990" indent="-380990"/>
            <a:endParaRPr lang="en-US" dirty="0" smtClean="0">
              <a:solidFill>
                <a:schemeClr val="tx1">
                  <a:lumMod val="50000"/>
                  <a:lumOff val="50000"/>
                </a:schemeClr>
              </a:solidFill>
              <a:latin typeface="Helvetica" charset="0"/>
              <a:ea typeface="Helvetica" charset="0"/>
              <a:cs typeface="Helvetica" charset="0"/>
            </a:endParaRPr>
          </a:p>
          <a:p>
            <a:pPr marL="0" indent="0">
              <a:buNone/>
            </a:pPr>
            <a:r>
              <a:rPr lang="en-US" b="1" dirty="0" smtClean="0">
                <a:solidFill>
                  <a:schemeClr val="tx1">
                    <a:lumMod val="50000"/>
                    <a:lumOff val="50000"/>
                  </a:schemeClr>
                </a:solidFill>
                <a:latin typeface="Helvetica" charset="0"/>
                <a:ea typeface="Helvetica" charset="0"/>
                <a:cs typeface="Helvetica" charset="0"/>
              </a:rPr>
              <a:t>Challenges:</a:t>
            </a:r>
            <a:endParaRPr lang="en-US" b="1" dirty="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a:solidFill>
                  <a:schemeClr val="tx1">
                    <a:lumMod val="50000"/>
                    <a:lumOff val="50000"/>
                  </a:schemeClr>
                </a:solidFill>
                <a:latin typeface="Helvetica" charset="0"/>
                <a:ea typeface="Helvetica" charset="0"/>
                <a:cs typeface="Helvetica" charset="0"/>
              </a:rPr>
              <a:t>1. data is heterogeneous </a:t>
            </a:r>
            <a:r>
              <a:rPr lang="en-US" i="1" dirty="0">
                <a:solidFill>
                  <a:schemeClr val="tx1">
                    <a:lumMod val="50000"/>
                    <a:lumOff val="50000"/>
                  </a:schemeClr>
                </a:solidFill>
                <a:latin typeface="Helvetica" charset="0"/>
                <a:ea typeface="Helvetica" charset="0"/>
                <a:cs typeface="Helvetica" charset="0"/>
              </a:rPr>
              <a:t>within</a:t>
            </a:r>
            <a:r>
              <a:rPr lang="en-US" dirty="0">
                <a:solidFill>
                  <a:schemeClr val="tx1">
                    <a:lumMod val="50000"/>
                    <a:lumOff val="50000"/>
                  </a:schemeClr>
                </a:solidFill>
                <a:latin typeface="Helvetica" charset="0"/>
                <a:ea typeface="Helvetica" charset="0"/>
                <a:cs typeface="Helvetica" charset="0"/>
              </a:rPr>
              <a:t> spreadsheets: different ink, cell colors, handwriting</a:t>
            </a:r>
          </a:p>
          <a:p>
            <a:pPr marL="0" indent="0">
              <a:buNone/>
            </a:pPr>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a:solidFill>
                  <a:schemeClr val="tx1">
                    <a:lumMod val="50000"/>
                    <a:lumOff val="50000"/>
                  </a:schemeClr>
                </a:solidFill>
                <a:latin typeface="Helvetica" charset="0"/>
                <a:ea typeface="Helvetica" charset="0"/>
                <a:cs typeface="Helvetica" charset="0"/>
              </a:rPr>
              <a:t>2. data is heterogeneous </a:t>
            </a:r>
            <a:r>
              <a:rPr lang="en-US" i="1" dirty="0">
                <a:solidFill>
                  <a:schemeClr val="tx1">
                    <a:lumMod val="50000"/>
                    <a:lumOff val="50000"/>
                  </a:schemeClr>
                </a:solidFill>
                <a:latin typeface="Helvetica" charset="0"/>
                <a:ea typeface="Helvetica" charset="0"/>
                <a:cs typeface="Helvetica" charset="0"/>
              </a:rPr>
              <a:t>across</a:t>
            </a:r>
            <a:r>
              <a:rPr lang="en-US" dirty="0">
                <a:solidFill>
                  <a:schemeClr val="tx1">
                    <a:lumMod val="50000"/>
                    <a:lumOff val="50000"/>
                  </a:schemeClr>
                </a:solidFill>
                <a:latin typeface="Helvetica" charset="0"/>
                <a:ea typeface="Helvetica" charset="0"/>
                <a:cs typeface="Helvetica" charset="0"/>
              </a:rPr>
              <a:t> spreadsheets: different formats, cell size</a:t>
            </a:r>
          </a:p>
          <a:p>
            <a:pPr marL="0" indent="0">
              <a:buNone/>
            </a:pPr>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a:solidFill>
                  <a:srgbClr val="C00000"/>
                </a:solidFill>
                <a:latin typeface="Helvetica" charset="0"/>
                <a:ea typeface="Helvetica" charset="0"/>
                <a:cs typeface="Helvetica" charset="0"/>
              </a:rPr>
              <a:t>3. data </a:t>
            </a:r>
            <a:r>
              <a:rPr lang="en-US" dirty="0" smtClean="0">
                <a:solidFill>
                  <a:srgbClr val="C00000"/>
                </a:solidFill>
                <a:latin typeface="Helvetica" charset="0"/>
                <a:ea typeface="Helvetica" charset="0"/>
                <a:cs typeface="Helvetica" charset="0"/>
              </a:rPr>
              <a:t>often ‘breaks rules</a:t>
            </a:r>
            <a:r>
              <a:rPr lang="en-US" dirty="0">
                <a:solidFill>
                  <a:srgbClr val="C00000"/>
                </a:solidFill>
                <a:latin typeface="Helvetica" charset="0"/>
                <a:ea typeface="Helvetica" charset="0"/>
                <a:cs typeface="Helvetica" charset="0"/>
              </a:rPr>
              <a:t>’: circling, </a:t>
            </a:r>
            <a:r>
              <a:rPr lang="en-US" dirty="0" smtClean="0">
                <a:solidFill>
                  <a:srgbClr val="C00000"/>
                </a:solidFill>
                <a:latin typeface="Helvetica" charset="0"/>
                <a:ea typeface="Helvetica" charset="0"/>
                <a:cs typeface="Helvetica" charset="0"/>
              </a:rPr>
              <a:t>cross through</a:t>
            </a:r>
            <a:r>
              <a:rPr lang="en-US" dirty="0">
                <a:solidFill>
                  <a:srgbClr val="C00000"/>
                </a:solidFill>
                <a:latin typeface="Helvetica" charset="0"/>
                <a:ea typeface="Helvetica" charset="0"/>
                <a:cs typeface="Helvetica" charset="0"/>
              </a:rPr>
              <a:t>, underlining</a:t>
            </a:r>
            <a:r>
              <a:rPr lang="en-US" dirty="0" smtClean="0">
                <a:solidFill>
                  <a:srgbClr val="C00000"/>
                </a:solidFill>
                <a:latin typeface="Helvetica" charset="0"/>
                <a:ea typeface="Helvetica" charset="0"/>
                <a:cs typeface="Helvetica" charset="0"/>
              </a:rPr>
              <a:t>, spilling outside borders, </a:t>
            </a:r>
            <a:r>
              <a:rPr lang="en-US" dirty="0" err="1" smtClean="0">
                <a:solidFill>
                  <a:srgbClr val="C00000"/>
                </a:solidFill>
                <a:latin typeface="Helvetica" charset="0"/>
                <a:ea typeface="Helvetica" charset="0"/>
                <a:cs typeface="Helvetica" charset="0"/>
              </a:rPr>
              <a:t>etc</a:t>
            </a:r>
            <a:endParaRPr lang="en-US" dirty="0">
              <a:solidFill>
                <a:srgbClr val="C00000"/>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endParaRPr lang="en-US" dirty="0">
              <a:solidFill>
                <a:schemeClr val="tx1">
                  <a:lumMod val="50000"/>
                  <a:lumOff val="50000"/>
                </a:schemeClr>
              </a:solidFill>
              <a:latin typeface="Helvetica" charset="0"/>
              <a:ea typeface="Helvetica" charset="0"/>
              <a:cs typeface="Helvetica" charset="0"/>
            </a:endParaRPr>
          </a:p>
        </p:txBody>
      </p:sp>
      <p:pic>
        <p:nvPicPr>
          <p:cNvPr id="7" name="Picture 6"/>
          <p:cNvPicPr>
            <a:picLocks noChangeAspect="1"/>
          </p:cNvPicPr>
          <p:nvPr/>
        </p:nvPicPr>
        <p:blipFill rotWithShape="1">
          <a:blip r:embed="rId3"/>
          <a:srcRect l="51547" t="7568" r="2692" b="2153"/>
          <a:stretch/>
        </p:blipFill>
        <p:spPr>
          <a:xfrm>
            <a:off x="8449611" y="671720"/>
            <a:ext cx="3297381" cy="5749637"/>
          </a:xfrm>
          <a:prstGeom prst="rect">
            <a:avLst/>
          </a:prstGeom>
        </p:spPr>
      </p:pic>
      <p:pic>
        <p:nvPicPr>
          <p:cNvPr id="8" name="Picture 7"/>
          <p:cNvPicPr>
            <a:picLocks noChangeAspect="1"/>
          </p:cNvPicPr>
          <p:nvPr/>
        </p:nvPicPr>
        <p:blipFill rotWithShape="1">
          <a:blip r:embed="rId3"/>
          <a:srcRect l="2710" t="7568" r="50503" b="2153"/>
          <a:stretch/>
        </p:blipFill>
        <p:spPr>
          <a:xfrm>
            <a:off x="5060051" y="653431"/>
            <a:ext cx="3371272" cy="5749637"/>
          </a:xfrm>
          <a:prstGeom prst="rect">
            <a:avLst/>
          </a:prstGeom>
        </p:spPr>
      </p:pic>
      <p:sp>
        <p:nvSpPr>
          <p:cNvPr id="5" name="Rectangle 4"/>
          <p:cNvSpPr/>
          <p:nvPr/>
        </p:nvSpPr>
        <p:spPr>
          <a:xfrm>
            <a:off x="5193793" y="2627523"/>
            <a:ext cx="6608064" cy="1632569"/>
          </a:xfrm>
          <a:prstGeom prst="rect">
            <a:avLst/>
          </a:prstGeom>
          <a:solidFill>
            <a:schemeClr val="l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5193793" y="4260092"/>
            <a:ext cx="3200953" cy="2161265"/>
          </a:xfrm>
          <a:prstGeom prst="rect">
            <a:avLst/>
          </a:prstGeom>
          <a:solidFill>
            <a:schemeClr val="l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5078340" y="466258"/>
            <a:ext cx="3316406" cy="2161265"/>
          </a:xfrm>
          <a:prstGeom prst="rect">
            <a:avLst/>
          </a:prstGeom>
          <a:solidFill>
            <a:schemeClr val="l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56312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35478" y="671720"/>
            <a:ext cx="4587997" cy="5580753"/>
          </a:xfrm>
        </p:spPr>
        <p:txBody>
          <a:bodyPr>
            <a:normAutofit fontScale="92500"/>
          </a:bodyPr>
          <a:lstStyle/>
          <a:p>
            <a:pPr marL="380990" indent="-380990"/>
            <a:endParaRPr lang="en-US" dirty="0" smtClean="0">
              <a:solidFill>
                <a:schemeClr val="tx1">
                  <a:lumMod val="50000"/>
                  <a:lumOff val="50000"/>
                </a:schemeClr>
              </a:solidFill>
              <a:latin typeface="Helvetica" charset="0"/>
              <a:ea typeface="Helvetica" charset="0"/>
              <a:cs typeface="Helvetica" charset="0"/>
            </a:endParaRPr>
          </a:p>
          <a:p>
            <a:pPr marL="0" indent="0">
              <a:buNone/>
            </a:pPr>
            <a:r>
              <a:rPr lang="en-US" b="1" dirty="0" smtClean="0">
                <a:solidFill>
                  <a:schemeClr val="tx1">
                    <a:lumMod val="50000"/>
                    <a:lumOff val="50000"/>
                  </a:schemeClr>
                </a:solidFill>
                <a:latin typeface="Helvetica" charset="0"/>
                <a:ea typeface="Helvetica" charset="0"/>
                <a:cs typeface="Helvetica" charset="0"/>
              </a:rPr>
              <a:t>Objectives:</a:t>
            </a:r>
            <a:endParaRPr lang="en-US" b="1" dirty="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a:solidFill>
                  <a:srgbClr val="C00000"/>
                </a:solidFill>
                <a:latin typeface="Helvetica" charset="0"/>
                <a:ea typeface="Helvetica" charset="0"/>
                <a:cs typeface="Helvetica" charset="0"/>
              </a:rPr>
              <a:t>1. </a:t>
            </a:r>
            <a:r>
              <a:rPr lang="en-US" dirty="0" smtClean="0">
                <a:solidFill>
                  <a:srgbClr val="C00000"/>
                </a:solidFill>
                <a:latin typeface="Helvetica" charset="0"/>
                <a:ea typeface="Helvetica" charset="0"/>
                <a:cs typeface="Helvetica" charset="0"/>
              </a:rPr>
              <a:t>Build an open source </a:t>
            </a:r>
            <a:r>
              <a:rPr lang="en-US" dirty="0">
                <a:solidFill>
                  <a:srgbClr val="C00000"/>
                </a:solidFill>
                <a:latin typeface="Helvetica" charset="0"/>
                <a:ea typeface="Helvetica" charset="0"/>
                <a:cs typeface="Helvetica" charset="0"/>
              </a:rPr>
              <a:t>tool to </a:t>
            </a:r>
            <a:r>
              <a:rPr lang="en-US" dirty="0" smtClean="0">
                <a:solidFill>
                  <a:srgbClr val="C00000"/>
                </a:solidFill>
                <a:latin typeface="Helvetica" charset="0"/>
                <a:ea typeface="Helvetica" charset="0"/>
                <a:cs typeface="Helvetica" charset="0"/>
              </a:rPr>
              <a:t>extract </a:t>
            </a:r>
            <a:r>
              <a:rPr lang="en-US" dirty="0">
                <a:solidFill>
                  <a:srgbClr val="C00000"/>
                </a:solidFill>
                <a:latin typeface="Helvetica" charset="0"/>
                <a:ea typeface="Helvetica" charset="0"/>
                <a:cs typeface="Helvetica" charset="0"/>
              </a:rPr>
              <a:t>data using </a:t>
            </a:r>
            <a:r>
              <a:rPr lang="en-US" u="sng" dirty="0">
                <a:solidFill>
                  <a:srgbClr val="C00000"/>
                </a:solidFill>
                <a:latin typeface="Helvetica" charset="0"/>
                <a:ea typeface="Helvetica" charset="0"/>
                <a:cs typeface="Helvetica" charset="0"/>
              </a:rPr>
              <a:t>crowd-sourcing</a:t>
            </a:r>
            <a:r>
              <a:rPr lang="en-US" dirty="0">
                <a:solidFill>
                  <a:srgbClr val="C00000"/>
                </a:solidFill>
                <a:latin typeface="Helvetica" charset="0"/>
                <a:ea typeface="Helvetica" charset="0"/>
                <a:cs typeface="Helvetica" charset="0"/>
              </a:rPr>
              <a:t> and </a:t>
            </a:r>
            <a:r>
              <a:rPr lang="en-US" u="sng" dirty="0">
                <a:solidFill>
                  <a:srgbClr val="C00000"/>
                </a:solidFill>
                <a:latin typeface="Helvetica" charset="0"/>
                <a:ea typeface="Helvetica" charset="0"/>
                <a:cs typeface="Helvetica" charset="0"/>
              </a:rPr>
              <a:t>machine-learning</a:t>
            </a:r>
          </a:p>
          <a:p>
            <a:pPr marL="0" indent="0">
              <a:buNone/>
            </a:pPr>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smtClean="0">
                <a:solidFill>
                  <a:schemeClr val="tx1">
                    <a:lumMod val="50000"/>
                    <a:lumOff val="50000"/>
                  </a:schemeClr>
                </a:solidFill>
                <a:latin typeface="Helvetica" charset="0"/>
                <a:ea typeface="Helvetica" charset="0"/>
                <a:cs typeface="Helvetica" charset="0"/>
              </a:rPr>
              <a:t>2. Test </a:t>
            </a:r>
            <a:r>
              <a:rPr lang="en-US" dirty="0">
                <a:solidFill>
                  <a:schemeClr val="tx1">
                    <a:lumMod val="50000"/>
                    <a:lumOff val="50000"/>
                  </a:schemeClr>
                </a:solidFill>
                <a:latin typeface="Helvetica" charset="0"/>
                <a:ea typeface="Helvetica" charset="0"/>
                <a:cs typeface="Helvetica" charset="0"/>
              </a:rPr>
              <a:t>our </a:t>
            </a:r>
            <a:r>
              <a:rPr lang="en-US" dirty="0" smtClean="0">
                <a:solidFill>
                  <a:schemeClr val="tx1">
                    <a:lumMod val="50000"/>
                    <a:lumOff val="50000"/>
                  </a:schemeClr>
                </a:solidFill>
                <a:latin typeface="Helvetica" charset="0"/>
                <a:ea typeface="Helvetica" charset="0"/>
                <a:cs typeface="Helvetica" charset="0"/>
              </a:rPr>
              <a:t>tool on a heterogeneous set of </a:t>
            </a:r>
            <a:r>
              <a:rPr lang="en-US" dirty="0">
                <a:solidFill>
                  <a:schemeClr val="tx1">
                    <a:lumMod val="50000"/>
                    <a:lumOff val="50000"/>
                  </a:schemeClr>
                </a:solidFill>
                <a:latin typeface="Helvetica" charset="0"/>
                <a:ea typeface="Helvetica" charset="0"/>
                <a:cs typeface="Helvetica" charset="0"/>
              </a:rPr>
              <a:t>139 medical </a:t>
            </a:r>
            <a:r>
              <a:rPr lang="en-US" dirty="0" smtClean="0">
                <a:solidFill>
                  <a:schemeClr val="tx1">
                    <a:lumMod val="50000"/>
                    <a:lumOff val="50000"/>
                  </a:schemeClr>
                </a:solidFill>
                <a:latin typeface="Helvetica" charset="0"/>
                <a:ea typeface="Helvetica" charset="0"/>
                <a:cs typeface="Helvetica" charset="0"/>
              </a:rPr>
              <a:t>flowsheets, </a:t>
            </a:r>
            <a:r>
              <a:rPr lang="en-US" dirty="0">
                <a:solidFill>
                  <a:schemeClr val="tx1">
                    <a:lumMod val="50000"/>
                    <a:lumOff val="50000"/>
                  </a:schemeClr>
                </a:solidFill>
                <a:latin typeface="Helvetica" charset="0"/>
                <a:ea typeface="Helvetica" charset="0"/>
                <a:cs typeface="Helvetica" charset="0"/>
              </a:rPr>
              <a:t>containing ~36K cells of </a:t>
            </a:r>
            <a:r>
              <a:rPr lang="en-US" dirty="0" smtClean="0">
                <a:solidFill>
                  <a:schemeClr val="tx1">
                    <a:lumMod val="50000"/>
                    <a:lumOff val="50000"/>
                  </a:schemeClr>
                </a:solidFill>
                <a:latin typeface="Helvetica" charset="0"/>
                <a:ea typeface="Helvetica" charset="0"/>
                <a:cs typeface="Helvetica" charset="0"/>
              </a:rPr>
              <a:t>data</a:t>
            </a:r>
          </a:p>
          <a:p>
            <a:pPr marL="0" indent="0">
              <a:buNone/>
            </a:pPr>
            <a:endParaRPr lang="en-US" dirty="0" smtClean="0">
              <a:solidFill>
                <a:schemeClr val="tx1">
                  <a:lumMod val="50000"/>
                  <a:lumOff val="50000"/>
                </a:schemeClr>
              </a:solidFill>
              <a:latin typeface="Helvetica" charset="0"/>
              <a:ea typeface="Helvetica" charset="0"/>
              <a:cs typeface="Helvetica" charset="0"/>
            </a:endParaRPr>
          </a:p>
          <a:p>
            <a:pPr marL="0" indent="0">
              <a:buNone/>
            </a:pPr>
            <a:r>
              <a:rPr lang="en-US" dirty="0" smtClean="0">
                <a:solidFill>
                  <a:schemeClr val="tx1">
                    <a:lumMod val="50000"/>
                    <a:lumOff val="50000"/>
                  </a:schemeClr>
                </a:solidFill>
                <a:latin typeface="Helvetica" charset="0"/>
                <a:ea typeface="Helvetica" charset="0"/>
                <a:cs typeface="Helvetica" charset="0"/>
              </a:rPr>
              <a:t>3. Work with collaborators to improve the tool</a:t>
            </a:r>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endParaRPr lang="en-US" dirty="0">
              <a:solidFill>
                <a:schemeClr val="tx1">
                  <a:lumMod val="50000"/>
                  <a:lumOff val="50000"/>
                </a:schemeClr>
              </a:solidFill>
              <a:latin typeface="Helvetica" charset="0"/>
              <a:ea typeface="Helvetica" charset="0"/>
              <a:cs typeface="Helvetica" charset="0"/>
            </a:endParaRPr>
          </a:p>
        </p:txBody>
      </p:sp>
      <p:pic>
        <p:nvPicPr>
          <p:cNvPr id="12" name="Shape 1070"/>
          <p:cNvPicPr preferRelativeResize="0"/>
          <p:nvPr/>
        </p:nvPicPr>
        <p:blipFill rotWithShape="1">
          <a:blip r:embed="rId2">
            <a:alphaModFix/>
          </a:blip>
          <a:srcRect r="3746" b="6433"/>
          <a:stretch/>
        </p:blipFill>
        <p:spPr>
          <a:xfrm>
            <a:off x="5408779" y="305960"/>
            <a:ext cx="6397143" cy="3040960"/>
          </a:xfrm>
          <a:prstGeom prst="rect">
            <a:avLst/>
          </a:prstGeom>
          <a:noFill/>
          <a:ln>
            <a:noFill/>
          </a:ln>
        </p:spPr>
      </p:pic>
      <p:graphicFrame>
        <p:nvGraphicFramePr>
          <p:cNvPr id="13" name="Shape 1069"/>
          <p:cNvGraphicFramePr/>
          <p:nvPr>
            <p:extLst>
              <p:ext uri="{D42A27DB-BD31-4B8C-83A1-F6EECF244321}">
                <p14:modId xmlns:p14="http://schemas.microsoft.com/office/powerpoint/2010/main" val="1896773318"/>
              </p:ext>
            </p:extLst>
          </p:nvPr>
        </p:nvGraphicFramePr>
        <p:xfrm>
          <a:off x="5449419" y="3428200"/>
          <a:ext cx="6397143" cy="3084360"/>
        </p:xfrm>
        <a:graphic>
          <a:graphicData uri="http://schemas.openxmlformats.org/drawingml/2006/table">
            <a:tbl>
              <a:tblPr>
                <a:noFill/>
                <a:effectLst>
                  <a:outerShdw blurRad="50800" dist="50800" dir="5400000" algn="ctr" rotWithShape="0">
                    <a:schemeClr val="bg1"/>
                  </a:outerShdw>
                </a:effectLst>
              </a:tblPr>
              <a:tblGrid>
                <a:gridCol w="2132381"/>
                <a:gridCol w="2132381"/>
                <a:gridCol w="2132381"/>
              </a:tblGrid>
              <a:tr h="969632">
                <a:tc>
                  <a:txBody>
                    <a:bodyPr/>
                    <a:lstStyle/>
                    <a:p>
                      <a:pPr algn="ctr">
                        <a:spcBef>
                          <a:spcPts val="0"/>
                        </a:spcBef>
                        <a:buNone/>
                      </a:pPr>
                      <a:r>
                        <a:rPr lang="en" sz="4500">
                          <a:solidFill>
                            <a:schemeClr val="tx1">
                              <a:lumMod val="50000"/>
                              <a:lumOff val="50000"/>
                            </a:schemeClr>
                          </a:solidFill>
                        </a:rPr>
                        <a:t>1.9</a:t>
                      </a:r>
                    </a:p>
                  </a:txBody>
                  <a:tcPr marL="171160" marR="171160" marT="171160" marB="171160"/>
                </a:tc>
                <a:tc>
                  <a:txBody>
                    <a:bodyPr/>
                    <a:lstStyle/>
                    <a:p>
                      <a:pPr algn="ctr">
                        <a:spcBef>
                          <a:spcPts val="0"/>
                        </a:spcBef>
                        <a:buNone/>
                      </a:pPr>
                      <a:r>
                        <a:rPr lang="en" sz="4500">
                          <a:solidFill>
                            <a:schemeClr val="tx1">
                              <a:lumMod val="50000"/>
                              <a:lumOff val="50000"/>
                            </a:schemeClr>
                          </a:solidFill>
                        </a:rPr>
                        <a:t>2.4</a:t>
                      </a:r>
                    </a:p>
                  </a:txBody>
                  <a:tcPr marL="171160" marR="171160" marT="171160" marB="171160"/>
                </a:tc>
                <a:tc>
                  <a:txBody>
                    <a:bodyPr/>
                    <a:lstStyle/>
                    <a:p>
                      <a:pPr algn="ctr">
                        <a:spcBef>
                          <a:spcPts val="0"/>
                        </a:spcBef>
                        <a:buNone/>
                      </a:pPr>
                      <a:r>
                        <a:rPr lang="en" sz="4500" dirty="0">
                          <a:solidFill>
                            <a:schemeClr val="tx1">
                              <a:lumMod val="50000"/>
                              <a:lumOff val="50000"/>
                            </a:schemeClr>
                          </a:solidFill>
                        </a:rPr>
                        <a:t>32</a:t>
                      </a:r>
                    </a:p>
                  </a:txBody>
                  <a:tcPr marL="171160" marR="171160" marT="171160" marB="171160"/>
                </a:tc>
              </a:tr>
              <a:tr h="969632">
                <a:tc>
                  <a:txBody>
                    <a:bodyPr/>
                    <a:lstStyle/>
                    <a:p>
                      <a:pPr algn="ctr">
                        <a:spcBef>
                          <a:spcPts val="0"/>
                        </a:spcBef>
                        <a:buNone/>
                      </a:pPr>
                      <a:r>
                        <a:rPr lang="en" sz="4500">
                          <a:solidFill>
                            <a:schemeClr val="tx1">
                              <a:lumMod val="50000"/>
                              <a:lumOff val="50000"/>
                            </a:schemeClr>
                          </a:solidFill>
                        </a:rPr>
                        <a:t>14.2</a:t>
                      </a:r>
                    </a:p>
                  </a:txBody>
                  <a:tcPr marL="171160" marR="171160" marT="171160" marB="171160"/>
                </a:tc>
                <a:tc>
                  <a:txBody>
                    <a:bodyPr/>
                    <a:lstStyle/>
                    <a:p>
                      <a:pPr algn="ctr">
                        <a:spcBef>
                          <a:spcPts val="0"/>
                        </a:spcBef>
                        <a:buNone/>
                      </a:pPr>
                      <a:r>
                        <a:rPr lang="en" sz="4500" dirty="0">
                          <a:solidFill>
                            <a:schemeClr val="tx1">
                              <a:lumMod val="50000"/>
                              <a:lumOff val="50000"/>
                            </a:schemeClr>
                          </a:solidFill>
                        </a:rPr>
                        <a:t>17.9</a:t>
                      </a:r>
                    </a:p>
                  </a:txBody>
                  <a:tcPr marL="171160" marR="171160" marT="171160" marB="171160"/>
                </a:tc>
                <a:tc>
                  <a:txBody>
                    <a:bodyPr/>
                    <a:lstStyle/>
                    <a:p>
                      <a:pPr algn="ctr">
                        <a:spcBef>
                          <a:spcPts val="0"/>
                        </a:spcBef>
                        <a:buNone/>
                      </a:pPr>
                      <a:r>
                        <a:rPr lang="en" sz="4500" dirty="0">
                          <a:solidFill>
                            <a:schemeClr val="tx1">
                              <a:lumMod val="50000"/>
                              <a:lumOff val="50000"/>
                            </a:schemeClr>
                          </a:solidFill>
                        </a:rPr>
                        <a:t>0.05</a:t>
                      </a:r>
                    </a:p>
                  </a:txBody>
                  <a:tcPr marL="171160" marR="171160" marT="171160" marB="171160"/>
                </a:tc>
              </a:tr>
              <a:tr h="969632">
                <a:tc>
                  <a:txBody>
                    <a:bodyPr/>
                    <a:lstStyle/>
                    <a:p>
                      <a:pPr algn="ctr">
                        <a:spcBef>
                          <a:spcPts val="0"/>
                        </a:spcBef>
                        <a:buNone/>
                      </a:pPr>
                      <a:endParaRPr sz="4500" dirty="0">
                        <a:solidFill>
                          <a:schemeClr val="tx1">
                            <a:lumMod val="50000"/>
                            <a:lumOff val="50000"/>
                          </a:schemeClr>
                        </a:solidFill>
                      </a:endParaRPr>
                    </a:p>
                  </a:txBody>
                  <a:tcPr marL="171160" marR="171160" marT="171160" marB="171160"/>
                </a:tc>
                <a:tc>
                  <a:txBody>
                    <a:bodyPr/>
                    <a:lstStyle/>
                    <a:p>
                      <a:pPr algn="ctr">
                        <a:spcBef>
                          <a:spcPts val="0"/>
                        </a:spcBef>
                        <a:buNone/>
                      </a:pPr>
                      <a:r>
                        <a:rPr lang="en" sz="4500">
                          <a:solidFill>
                            <a:schemeClr val="tx1">
                              <a:lumMod val="50000"/>
                              <a:lumOff val="50000"/>
                            </a:schemeClr>
                          </a:solidFill>
                        </a:rPr>
                        <a:t>145</a:t>
                      </a:r>
                    </a:p>
                  </a:txBody>
                  <a:tcPr marL="171160" marR="171160" marT="171160" marB="171160"/>
                </a:tc>
                <a:tc>
                  <a:txBody>
                    <a:bodyPr/>
                    <a:lstStyle/>
                    <a:p>
                      <a:pPr algn="ctr">
                        <a:spcBef>
                          <a:spcPts val="0"/>
                        </a:spcBef>
                        <a:buNone/>
                      </a:pPr>
                      <a:r>
                        <a:rPr lang="en" sz="4500" dirty="0">
                          <a:solidFill>
                            <a:schemeClr val="tx1">
                              <a:lumMod val="50000"/>
                              <a:lumOff val="50000"/>
                            </a:schemeClr>
                          </a:solidFill>
                        </a:rPr>
                        <a:t>697</a:t>
                      </a:r>
                    </a:p>
                  </a:txBody>
                  <a:tcPr marL="171160" marR="171160" marT="171160" marB="171160"/>
                </a:tc>
              </a:tr>
            </a:tbl>
          </a:graphicData>
        </a:graphic>
      </p:graphicFrame>
    </p:spTree>
    <p:extLst>
      <p:ext uri="{BB962C8B-B14F-4D97-AF65-F5344CB8AC3E}">
        <p14:creationId xmlns:p14="http://schemas.microsoft.com/office/powerpoint/2010/main" val="1773612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35478" y="671720"/>
            <a:ext cx="4587997" cy="5580753"/>
          </a:xfrm>
        </p:spPr>
        <p:txBody>
          <a:bodyPr>
            <a:normAutofit fontScale="92500"/>
          </a:bodyPr>
          <a:lstStyle/>
          <a:p>
            <a:pPr marL="380990" indent="-380990"/>
            <a:endParaRPr lang="en-US" dirty="0" smtClean="0">
              <a:solidFill>
                <a:schemeClr val="tx1">
                  <a:lumMod val="50000"/>
                  <a:lumOff val="50000"/>
                </a:schemeClr>
              </a:solidFill>
              <a:latin typeface="Helvetica" charset="0"/>
              <a:ea typeface="Helvetica" charset="0"/>
              <a:cs typeface="Helvetica" charset="0"/>
            </a:endParaRPr>
          </a:p>
          <a:p>
            <a:pPr marL="0" indent="0">
              <a:buNone/>
            </a:pPr>
            <a:r>
              <a:rPr lang="en-US" b="1" dirty="0" smtClean="0">
                <a:solidFill>
                  <a:schemeClr val="tx1">
                    <a:lumMod val="50000"/>
                    <a:lumOff val="50000"/>
                  </a:schemeClr>
                </a:solidFill>
                <a:latin typeface="Helvetica" charset="0"/>
                <a:ea typeface="Helvetica" charset="0"/>
                <a:cs typeface="Helvetica" charset="0"/>
              </a:rPr>
              <a:t>Objectives:</a:t>
            </a:r>
            <a:endParaRPr lang="en-US" b="1" dirty="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a:solidFill>
                  <a:schemeClr val="tx1">
                    <a:lumMod val="50000"/>
                    <a:lumOff val="50000"/>
                  </a:schemeClr>
                </a:solidFill>
                <a:latin typeface="Helvetica" charset="0"/>
                <a:ea typeface="Helvetica" charset="0"/>
                <a:cs typeface="Helvetica" charset="0"/>
              </a:rPr>
              <a:t>1. </a:t>
            </a:r>
            <a:r>
              <a:rPr lang="en-US" dirty="0" smtClean="0">
                <a:solidFill>
                  <a:schemeClr val="tx1">
                    <a:lumMod val="50000"/>
                    <a:lumOff val="50000"/>
                  </a:schemeClr>
                </a:solidFill>
                <a:latin typeface="Helvetica" charset="0"/>
                <a:ea typeface="Helvetica" charset="0"/>
                <a:cs typeface="Helvetica" charset="0"/>
              </a:rPr>
              <a:t>Build an open source </a:t>
            </a:r>
            <a:r>
              <a:rPr lang="en-US" dirty="0">
                <a:solidFill>
                  <a:schemeClr val="tx1">
                    <a:lumMod val="50000"/>
                    <a:lumOff val="50000"/>
                  </a:schemeClr>
                </a:solidFill>
                <a:latin typeface="Helvetica" charset="0"/>
                <a:ea typeface="Helvetica" charset="0"/>
                <a:cs typeface="Helvetica" charset="0"/>
              </a:rPr>
              <a:t>tool to </a:t>
            </a:r>
            <a:r>
              <a:rPr lang="en-US" dirty="0" smtClean="0">
                <a:solidFill>
                  <a:schemeClr val="tx1">
                    <a:lumMod val="50000"/>
                    <a:lumOff val="50000"/>
                  </a:schemeClr>
                </a:solidFill>
                <a:latin typeface="Helvetica" charset="0"/>
                <a:ea typeface="Helvetica" charset="0"/>
                <a:cs typeface="Helvetica" charset="0"/>
              </a:rPr>
              <a:t>extract </a:t>
            </a:r>
            <a:r>
              <a:rPr lang="en-US" dirty="0">
                <a:solidFill>
                  <a:schemeClr val="tx1">
                    <a:lumMod val="50000"/>
                    <a:lumOff val="50000"/>
                  </a:schemeClr>
                </a:solidFill>
                <a:latin typeface="Helvetica" charset="0"/>
                <a:ea typeface="Helvetica" charset="0"/>
                <a:cs typeface="Helvetica" charset="0"/>
              </a:rPr>
              <a:t>data using </a:t>
            </a:r>
            <a:r>
              <a:rPr lang="en-US" u="sng" dirty="0">
                <a:solidFill>
                  <a:schemeClr val="tx1">
                    <a:lumMod val="50000"/>
                    <a:lumOff val="50000"/>
                  </a:schemeClr>
                </a:solidFill>
                <a:latin typeface="Helvetica" charset="0"/>
                <a:ea typeface="Helvetica" charset="0"/>
                <a:cs typeface="Helvetica" charset="0"/>
              </a:rPr>
              <a:t>crowd-sourcing</a:t>
            </a:r>
            <a:r>
              <a:rPr lang="en-US" dirty="0">
                <a:solidFill>
                  <a:schemeClr val="tx1">
                    <a:lumMod val="50000"/>
                    <a:lumOff val="50000"/>
                  </a:schemeClr>
                </a:solidFill>
                <a:latin typeface="Helvetica" charset="0"/>
                <a:ea typeface="Helvetica" charset="0"/>
                <a:cs typeface="Helvetica" charset="0"/>
              </a:rPr>
              <a:t> and </a:t>
            </a:r>
            <a:r>
              <a:rPr lang="en-US" u="sng" dirty="0">
                <a:solidFill>
                  <a:schemeClr val="tx1">
                    <a:lumMod val="50000"/>
                    <a:lumOff val="50000"/>
                  </a:schemeClr>
                </a:solidFill>
                <a:latin typeface="Helvetica" charset="0"/>
                <a:ea typeface="Helvetica" charset="0"/>
                <a:cs typeface="Helvetica" charset="0"/>
              </a:rPr>
              <a:t>machine-learning</a:t>
            </a:r>
          </a:p>
          <a:p>
            <a:pPr marL="0" indent="0">
              <a:buNone/>
            </a:pPr>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smtClean="0">
                <a:solidFill>
                  <a:srgbClr val="C00000"/>
                </a:solidFill>
                <a:latin typeface="Helvetica" charset="0"/>
                <a:ea typeface="Helvetica" charset="0"/>
                <a:cs typeface="Helvetica" charset="0"/>
              </a:rPr>
              <a:t>2. Test </a:t>
            </a:r>
            <a:r>
              <a:rPr lang="en-US" dirty="0">
                <a:solidFill>
                  <a:srgbClr val="C00000"/>
                </a:solidFill>
                <a:latin typeface="Helvetica" charset="0"/>
                <a:ea typeface="Helvetica" charset="0"/>
                <a:cs typeface="Helvetica" charset="0"/>
              </a:rPr>
              <a:t>our </a:t>
            </a:r>
            <a:r>
              <a:rPr lang="en-US" dirty="0" smtClean="0">
                <a:solidFill>
                  <a:srgbClr val="C00000"/>
                </a:solidFill>
                <a:latin typeface="Helvetica" charset="0"/>
                <a:ea typeface="Helvetica" charset="0"/>
                <a:cs typeface="Helvetica" charset="0"/>
              </a:rPr>
              <a:t>tool on a heterogeneous set of </a:t>
            </a:r>
            <a:r>
              <a:rPr lang="en-US" dirty="0">
                <a:solidFill>
                  <a:srgbClr val="C00000"/>
                </a:solidFill>
                <a:latin typeface="Helvetica" charset="0"/>
                <a:ea typeface="Helvetica" charset="0"/>
                <a:cs typeface="Helvetica" charset="0"/>
              </a:rPr>
              <a:t>139 medical </a:t>
            </a:r>
            <a:r>
              <a:rPr lang="en-US" dirty="0" smtClean="0">
                <a:solidFill>
                  <a:srgbClr val="C00000"/>
                </a:solidFill>
                <a:latin typeface="Helvetica" charset="0"/>
                <a:ea typeface="Helvetica" charset="0"/>
                <a:cs typeface="Helvetica" charset="0"/>
              </a:rPr>
              <a:t>flowsheets, </a:t>
            </a:r>
            <a:r>
              <a:rPr lang="en-US" dirty="0">
                <a:solidFill>
                  <a:srgbClr val="C00000"/>
                </a:solidFill>
                <a:latin typeface="Helvetica" charset="0"/>
                <a:ea typeface="Helvetica" charset="0"/>
                <a:cs typeface="Helvetica" charset="0"/>
              </a:rPr>
              <a:t>containing ~36K cells of </a:t>
            </a:r>
            <a:r>
              <a:rPr lang="en-US" dirty="0" smtClean="0">
                <a:solidFill>
                  <a:srgbClr val="C00000"/>
                </a:solidFill>
                <a:latin typeface="Helvetica" charset="0"/>
                <a:ea typeface="Helvetica" charset="0"/>
                <a:cs typeface="Helvetica" charset="0"/>
              </a:rPr>
              <a:t>data</a:t>
            </a:r>
          </a:p>
          <a:p>
            <a:pPr marL="0" indent="0">
              <a:buNone/>
            </a:pPr>
            <a:endParaRPr lang="en-US" dirty="0" smtClean="0">
              <a:solidFill>
                <a:schemeClr val="tx1">
                  <a:lumMod val="50000"/>
                  <a:lumOff val="50000"/>
                </a:schemeClr>
              </a:solidFill>
              <a:latin typeface="Helvetica" charset="0"/>
              <a:ea typeface="Helvetica" charset="0"/>
              <a:cs typeface="Helvetica" charset="0"/>
            </a:endParaRPr>
          </a:p>
          <a:p>
            <a:pPr marL="0" indent="0">
              <a:buNone/>
            </a:pPr>
            <a:r>
              <a:rPr lang="en-US" dirty="0" smtClean="0">
                <a:solidFill>
                  <a:schemeClr val="tx1">
                    <a:lumMod val="50000"/>
                    <a:lumOff val="50000"/>
                  </a:schemeClr>
                </a:solidFill>
                <a:latin typeface="Helvetica" charset="0"/>
                <a:ea typeface="Helvetica" charset="0"/>
                <a:cs typeface="Helvetica" charset="0"/>
              </a:rPr>
              <a:t>3. </a:t>
            </a:r>
            <a:r>
              <a:rPr lang="en-US" dirty="0">
                <a:solidFill>
                  <a:schemeClr val="tx1">
                    <a:lumMod val="50000"/>
                    <a:lumOff val="50000"/>
                  </a:schemeClr>
                </a:solidFill>
                <a:latin typeface="Helvetica" charset="0"/>
                <a:ea typeface="Helvetica" charset="0"/>
                <a:cs typeface="Helvetica" charset="0"/>
              </a:rPr>
              <a:t>Work with collaborators to improve the tool</a:t>
            </a: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endParaRPr lang="en-US" dirty="0">
              <a:solidFill>
                <a:schemeClr val="tx1">
                  <a:lumMod val="50000"/>
                  <a:lumOff val="50000"/>
                </a:schemeClr>
              </a:solidFill>
              <a:latin typeface="Helvetica" charset="0"/>
              <a:ea typeface="Helvetica" charset="0"/>
              <a:cs typeface="Helvetica" charset="0"/>
            </a:endParaRPr>
          </a:p>
        </p:txBody>
      </p:sp>
      <p:pic>
        <p:nvPicPr>
          <p:cNvPr id="7" name="Shape 1070"/>
          <p:cNvPicPr preferRelativeResize="0"/>
          <p:nvPr/>
        </p:nvPicPr>
        <p:blipFill rotWithShape="1">
          <a:blip r:embed="rId3">
            <a:alphaModFix/>
          </a:blip>
          <a:srcRect r="3746" b="6433"/>
          <a:stretch/>
        </p:blipFill>
        <p:spPr>
          <a:xfrm>
            <a:off x="5408779" y="305960"/>
            <a:ext cx="6397143" cy="3040960"/>
          </a:xfrm>
          <a:prstGeom prst="rect">
            <a:avLst/>
          </a:prstGeom>
          <a:noFill/>
          <a:ln>
            <a:noFill/>
          </a:ln>
        </p:spPr>
      </p:pic>
      <p:graphicFrame>
        <p:nvGraphicFramePr>
          <p:cNvPr id="12" name="Shape 1069"/>
          <p:cNvGraphicFramePr/>
          <p:nvPr>
            <p:extLst>
              <p:ext uri="{D42A27DB-BD31-4B8C-83A1-F6EECF244321}">
                <p14:modId xmlns:p14="http://schemas.microsoft.com/office/powerpoint/2010/main" val="1896773318"/>
              </p:ext>
            </p:extLst>
          </p:nvPr>
        </p:nvGraphicFramePr>
        <p:xfrm>
          <a:off x="5449419" y="3428200"/>
          <a:ext cx="6397143" cy="3084360"/>
        </p:xfrm>
        <a:graphic>
          <a:graphicData uri="http://schemas.openxmlformats.org/drawingml/2006/table">
            <a:tbl>
              <a:tblPr>
                <a:noFill/>
                <a:effectLst>
                  <a:outerShdw blurRad="50800" dist="50800" dir="5400000" algn="ctr" rotWithShape="0">
                    <a:schemeClr val="bg1"/>
                  </a:outerShdw>
                </a:effectLst>
              </a:tblPr>
              <a:tblGrid>
                <a:gridCol w="2132381"/>
                <a:gridCol w="2132381"/>
                <a:gridCol w="2132381"/>
              </a:tblGrid>
              <a:tr h="969632">
                <a:tc>
                  <a:txBody>
                    <a:bodyPr/>
                    <a:lstStyle/>
                    <a:p>
                      <a:pPr algn="ctr">
                        <a:spcBef>
                          <a:spcPts val="0"/>
                        </a:spcBef>
                        <a:buNone/>
                      </a:pPr>
                      <a:r>
                        <a:rPr lang="en" sz="4500">
                          <a:solidFill>
                            <a:schemeClr val="tx1">
                              <a:lumMod val="50000"/>
                              <a:lumOff val="50000"/>
                            </a:schemeClr>
                          </a:solidFill>
                        </a:rPr>
                        <a:t>1.9</a:t>
                      </a:r>
                    </a:p>
                  </a:txBody>
                  <a:tcPr marL="171160" marR="171160" marT="171160" marB="171160"/>
                </a:tc>
                <a:tc>
                  <a:txBody>
                    <a:bodyPr/>
                    <a:lstStyle/>
                    <a:p>
                      <a:pPr algn="ctr">
                        <a:spcBef>
                          <a:spcPts val="0"/>
                        </a:spcBef>
                        <a:buNone/>
                      </a:pPr>
                      <a:r>
                        <a:rPr lang="en" sz="4500">
                          <a:solidFill>
                            <a:schemeClr val="tx1">
                              <a:lumMod val="50000"/>
                              <a:lumOff val="50000"/>
                            </a:schemeClr>
                          </a:solidFill>
                        </a:rPr>
                        <a:t>2.4</a:t>
                      </a:r>
                    </a:p>
                  </a:txBody>
                  <a:tcPr marL="171160" marR="171160" marT="171160" marB="171160"/>
                </a:tc>
                <a:tc>
                  <a:txBody>
                    <a:bodyPr/>
                    <a:lstStyle/>
                    <a:p>
                      <a:pPr algn="ctr">
                        <a:spcBef>
                          <a:spcPts val="0"/>
                        </a:spcBef>
                        <a:buNone/>
                      </a:pPr>
                      <a:r>
                        <a:rPr lang="en" sz="4500" dirty="0">
                          <a:solidFill>
                            <a:schemeClr val="tx1">
                              <a:lumMod val="50000"/>
                              <a:lumOff val="50000"/>
                            </a:schemeClr>
                          </a:solidFill>
                        </a:rPr>
                        <a:t>32</a:t>
                      </a:r>
                    </a:p>
                  </a:txBody>
                  <a:tcPr marL="171160" marR="171160" marT="171160" marB="171160"/>
                </a:tc>
              </a:tr>
              <a:tr h="969632">
                <a:tc>
                  <a:txBody>
                    <a:bodyPr/>
                    <a:lstStyle/>
                    <a:p>
                      <a:pPr algn="ctr">
                        <a:spcBef>
                          <a:spcPts val="0"/>
                        </a:spcBef>
                        <a:buNone/>
                      </a:pPr>
                      <a:r>
                        <a:rPr lang="en" sz="4500">
                          <a:solidFill>
                            <a:schemeClr val="tx1">
                              <a:lumMod val="50000"/>
                              <a:lumOff val="50000"/>
                            </a:schemeClr>
                          </a:solidFill>
                        </a:rPr>
                        <a:t>14.2</a:t>
                      </a:r>
                    </a:p>
                  </a:txBody>
                  <a:tcPr marL="171160" marR="171160" marT="171160" marB="171160"/>
                </a:tc>
                <a:tc>
                  <a:txBody>
                    <a:bodyPr/>
                    <a:lstStyle/>
                    <a:p>
                      <a:pPr algn="ctr">
                        <a:spcBef>
                          <a:spcPts val="0"/>
                        </a:spcBef>
                        <a:buNone/>
                      </a:pPr>
                      <a:r>
                        <a:rPr lang="en" sz="4500" dirty="0">
                          <a:solidFill>
                            <a:schemeClr val="tx1">
                              <a:lumMod val="50000"/>
                              <a:lumOff val="50000"/>
                            </a:schemeClr>
                          </a:solidFill>
                        </a:rPr>
                        <a:t>17.9</a:t>
                      </a:r>
                    </a:p>
                  </a:txBody>
                  <a:tcPr marL="171160" marR="171160" marT="171160" marB="171160"/>
                </a:tc>
                <a:tc>
                  <a:txBody>
                    <a:bodyPr/>
                    <a:lstStyle/>
                    <a:p>
                      <a:pPr algn="ctr">
                        <a:spcBef>
                          <a:spcPts val="0"/>
                        </a:spcBef>
                        <a:buNone/>
                      </a:pPr>
                      <a:r>
                        <a:rPr lang="en" sz="4500" dirty="0">
                          <a:solidFill>
                            <a:schemeClr val="tx1">
                              <a:lumMod val="50000"/>
                              <a:lumOff val="50000"/>
                            </a:schemeClr>
                          </a:solidFill>
                        </a:rPr>
                        <a:t>0.05</a:t>
                      </a:r>
                    </a:p>
                  </a:txBody>
                  <a:tcPr marL="171160" marR="171160" marT="171160" marB="171160"/>
                </a:tc>
              </a:tr>
              <a:tr h="969632">
                <a:tc>
                  <a:txBody>
                    <a:bodyPr/>
                    <a:lstStyle/>
                    <a:p>
                      <a:pPr algn="ctr">
                        <a:spcBef>
                          <a:spcPts val="0"/>
                        </a:spcBef>
                        <a:buNone/>
                      </a:pPr>
                      <a:endParaRPr sz="4500" dirty="0">
                        <a:solidFill>
                          <a:schemeClr val="tx1">
                            <a:lumMod val="50000"/>
                            <a:lumOff val="50000"/>
                          </a:schemeClr>
                        </a:solidFill>
                      </a:endParaRPr>
                    </a:p>
                  </a:txBody>
                  <a:tcPr marL="171160" marR="171160" marT="171160" marB="171160"/>
                </a:tc>
                <a:tc>
                  <a:txBody>
                    <a:bodyPr/>
                    <a:lstStyle/>
                    <a:p>
                      <a:pPr algn="ctr">
                        <a:spcBef>
                          <a:spcPts val="0"/>
                        </a:spcBef>
                        <a:buNone/>
                      </a:pPr>
                      <a:r>
                        <a:rPr lang="en" sz="4500">
                          <a:solidFill>
                            <a:schemeClr val="tx1">
                              <a:lumMod val="50000"/>
                              <a:lumOff val="50000"/>
                            </a:schemeClr>
                          </a:solidFill>
                        </a:rPr>
                        <a:t>145</a:t>
                      </a:r>
                    </a:p>
                  </a:txBody>
                  <a:tcPr marL="171160" marR="171160" marT="171160" marB="171160"/>
                </a:tc>
                <a:tc>
                  <a:txBody>
                    <a:bodyPr/>
                    <a:lstStyle/>
                    <a:p>
                      <a:pPr algn="ctr">
                        <a:spcBef>
                          <a:spcPts val="0"/>
                        </a:spcBef>
                        <a:buNone/>
                      </a:pPr>
                      <a:r>
                        <a:rPr lang="en" sz="4500" dirty="0">
                          <a:solidFill>
                            <a:schemeClr val="tx1">
                              <a:lumMod val="50000"/>
                              <a:lumOff val="50000"/>
                            </a:schemeClr>
                          </a:solidFill>
                        </a:rPr>
                        <a:t>697</a:t>
                      </a:r>
                    </a:p>
                  </a:txBody>
                  <a:tcPr marL="171160" marR="171160" marT="171160" marB="171160"/>
                </a:tc>
              </a:tr>
            </a:tbl>
          </a:graphicData>
        </a:graphic>
      </p:graphicFrame>
    </p:spTree>
    <p:extLst>
      <p:ext uri="{BB962C8B-B14F-4D97-AF65-F5344CB8AC3E}">
        <p14:creationId xmlns:p14="http://schemas.microsoft.com/office/powerpoint/2010/main" val="615653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35478" y="671720"/>
            <a:ext cx="4587997" cy="5580753"/>
          </a:xfrm>
        </p:spPr>
        <p:txBody>
          <a:bodyPr>
            <a:normAutofit fontScale="92500"/>
          </a:bodyPr>
          <a:lstStyle/>
          <a:p>
            <a:pPr marL="380990" indent="-380990"/>
            <a:endParaRPr lang="en-US" dirty="0" smtClean="0">
              <a:solidFill>
                <a:schemeClr val="tx1">
                  <a:lumMod val="50000"/>
                  <a:lumOff val="50000"/>
                </a:schemeClr>
              </a:solidFill>
              <a:latin typeface="Helvetica" charset="0"/>
              <a:ea typeface="Helvetica" charset="0"/>
              <a:cs typeface="Helvetica" charset="0"/>
            </a:endParaRPr>
          </a:p>
          <a:p>
            <a:pPr marL="0" indent="0">
              <a:buNone/>
            </a:pPr>
            <a:r>
              <a:rPr lang="en-US" b="1" dirty="0" smtClean="0">
                <a:solidFill>
                  <a:schemeClr val="tx1">
                    <a:lumMod val="50000"/>
                    <a:lumOff val="50000"/>
                  </a:schemeClr>
                </a:solidFill>
                <a:latin typeface="Helvetica" charset="0"/>
                <a:ea typeface="Helvetica" charset="0"/>
                <a:cs typeface="Helvetica" charset="0"/>
              </a:rPr>
              <a:t>Objectives:</a:t>
            </a:r>
            <a:endParaRPr lang="en-US" b="1" dirty="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a:solidFill>
                  <a:schemeClr val="tx1">
                    <a:lumMod val="50000"/>
                    <a:lumOff val="50000"/>
                  </a:schemeClr>
                </a:solidFill>
                <a:latin typeface="Helvetica" charset="0"/>
                <a:ea typeface="Helvetica" charset="0"/>
                <a:cs typeface="Helvetica" charset="0"/>
              </a:rPr>
              <a:t>1. </a:t>
            </a:r>
            <a:r>
              <a:rPr lang="en-US" dirty="0" smtClean="0">
                <a:solidFill>
                  <a:schemeClr val="tx1">
                    <a:lumMod val="50000"/>
                    <a:lumOff val="50000"/>
                  </a:schemeClr>
                </a:solidFill>
                <a:latin typeface="Helvetica" charset="0"/>
                <a:ea typeface="Helvetica" charset="0"/>
                <a:cs typeface="Helvetica" charset="0"/>
              </a:rPr>
              <a:t>Build an open source </a:t>
            </a:r>
            <a:r>
              <a:rPr lang="en-US" dirty="0">
                <a:solidFill>
                  <a:schemeClr val="tx1">
                    <a:lumMod val="50000"/>
                    <a:lumOff val="50000"/>
                  </a:schemeClr>
                </a:solidFill>
                <a:latin typeface="Helvetica" charset="0"/>
                <a:ea typeface="Helvetica" charset="0"/>
                <a:cs typeface="Helvetica" charset="0"/>
              </a:rPr>
              <a:t>tool to </a:t>
            </a:r>
            <a:r>
              <a:rPr lang="en-US" dirty="0" smtClean="0">
                <a:solidFill>
                  <a:schemeClr val="tx1">
                    <a:lumMod val="50000"/>
                    <a:lumOff val="50000"/>
                  </a:schemeClr>
                </a:solidFill>
                <a:latin typeface="Helvetica" charset="0"/>
                <a:ea typeface="Helvetica" charset="0"/>
                <a:cs typeface="Helvetica" charset="0"/>
              </a:rPr>
              <a:t>extract </a:t>
            </a:r>
            <a:r>
              <a:rPr lang="en-US" dirty="0">
                <a:solidFill>
                  <a:schemeClr val="tx1">
                    <a:lumMod val="50000"/>
                    <a:lumOff val="50000"/>
                  </a:schemeClr>
                </a:solidFill>
                <a:latin typeface="Helvetica" charset="0"/>
                <a:ea typeface="Helvetica" charset="0"/>
                <a:cs typeface="Helvetica" charset="0"/>
              </a:rPr>
              <a:t>data using </a:t>
            </a:r>
            <a:r>
              <a:rPr lang="en-US" u="sng" dirty="0">
                <a:solidFill>
                  <a:schemeClr val="tx1">
                    <a:lumMod val="50000"/>
                    <a:lumOff val="50000"/>
                  </a:schemeClr>
                </a:solidFill>
                <a:latin typeface="Helvetica" charset="0"/>
                <a:ea typeface="Helvetica" charset="0"/>
                <a:cs typeface="Helvetica" charset="0"/>
              </a:rPr>
              <a:t>crowd-sourcing</a:t>
            </a:r>
            <a:r>
              <a:rPr lang="en-US" dirty="0">
                <a:solidFill>
                  <a:schemeClr val="tx1">
                    <a:lumMod val="50000"/>
                    <a:lumOff val="50000"/>
                  </a:schemeClr>
                </a:solidFill>
                <a:latin typeface="Helvetica" charset="0"/>
                <a:ea typeface="Helvetica" charset="0"/>
                <a:cs typeface="Helvetica" charset="0"/>
              </a:rPr>
              <a:t> and </a:t>
            </a:r>
            <a:r>
              <a:rPr lang="en-US" u="sng" dirty="0">
                <a:solidFill>
                  <a:schemeClr val="tx1">
                    <a:lumMod val="50000"/>
                    <a:lumOff val="50000"/>
                  </a:schemeClr>
                </a:solidFill>
                <a:latin typeface="Helvetica" charset="0"/>
                <a:ea typeface="Helvetica" charset="0"/>
                <a:cs typeface="Helvetica" charset="0"/>
              </a:rPr>
              <a:t>machine-learning</a:t>
            </a:r>
          </a:p>
          <a:p>
            <a:pPr marL="0" indent="0">
              <a:buNone/>
            </a:pPr>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smtClean="0">
                <a:solidFill>
                  <a:schemeClr val="tx1">
                    <a:lumMod val="50000"/>
                    <a:lumOff val="50000"/>
                  </a:schemeClr>
                </a:solidFill>
                <a:latin typeface="Helvetica" charset="0"/>
                <a:ea typeface="Helvetica" charset="0"/>
                <a:cs typeface="Helvetica" charset="0"/>
              </a:rPr>
              <a:t>2. Test </a:t>
            </a:r>
            <a:r>
              <a:rPr lang="en-US" dirty="0">
                <a:solidFill>
                  <a:schemeClr val="tx1">
                    <a:lumMod val="50000"/>
                    <a:lumOff val="50000"/>
                  </a:schemeClr>
                </a:solidFill>
                <a:latin typeface="Helvetica" charset="0"/>
                <a:ea typeface="Helvetica" charset="0"/>
                <a:cs typeface="Helvetica" charset="0"/>
              </a:rPr>
              <a:t>our </a:t>
            </a:r>
            <a:r>
              <a:rPr lang="en-US" dirty="0" smtClean="0">
                <a:solidFill>
                  <a:schemeClr val="tx1">
                    <a:lumMod val="50000"/>
                    <a:lumOff val="50000"/>
                  </a:schemeClr>
                </a:solidFill>
                <a:latin typeface="Helvetica" charset="0"/>
                <a:ea typeface="Helvetica" charset="0"/>
                <a:cs typeface="Helvetica" charset="0"/>
              </a:rPr>
              <a:t>tool on a heterogeneous set of </a:t>
            </a:r>
            <a:r>
              <a:rPr lang="en-US" dirty="0">
                <a:solidFill>
                  <a:schemeClr val="tx1">
                    <a:lumMod val="50000"/>
                    <a:lumOff val="50000"/>
                  </a:schemeClr>
                </a:solidFill>
                <a:latin typeface="Helvetica" charset="0"/>
                <a:ea typeface="Helvetica" charset="0"/>
                <a:cs typeface="Helvetica" charset="0"/>
              </a:rPr>
              <a:t>139 medical </a:t>
            </a:r>
            <a:r>
              <a:rPr lang="en-US" dirty="0" smtClean="0">
                <a:solidFill>
                  <a:schemeClr val="tx1">
                    <a:lumMod val="50000"/>
                    <a:lumOff val="50000"/>
                  </a:schemeClr>
                </a:solidFill>
                <a:latin typeface="Helvetica" charset="0"/>
                <a:ea typeface="Helvetica" charset="0"/>
                <a:cs typeface="Helvetica" charset="0"/>
              </a:rPr>
              <a:t>flowsheets, </a:t>
            </a:r>
            <a:r>
              <a:rPr lang="en-US" dirty="0">
                <a:solidFill>
                  <a:schemeClr val="tx1">
                    <a:lumMod val="50000"/>
                    <a:lumOff val="50000"/>
                  </a:schemeClr>
                </a:solidFill>
                <a:latin typeface="Helvetica" charset="0"/>
                <a:ea typeface="Helvetica" charset="0"/>
                <a:cs typeface="Helvetica" charset="0"/>
              </a:rPr>
              <a:t>containing ~36K cells of </a:t>
            </a:r>
            <a:r>
              <a:rPr lang="en-US" dirty="0" smtClean="0">
                <a:solidFill>
                  <a:schemeClr val="tx1">
                    <a:lumMod val="50000"/>
                    <a:lumOff val="50000"/>
                  </a:schemeClr>
                </a:solidFill>
                <a:latin typeface="Helvetica" charset="0"/>
                <a:ea typeface="Helvetica" charset="0"/>
                <a:cs typeface="Helvetica" charset="0"/>
              </a:rPr>
              <a:t>data</a:t>
            </a:r>
          </a:p>
          <a:p>
            <a:pPr marL="0" indent="0">
              <a:buNone/>
            </a:pPr>
            <a:endParaRPr lang="en-US" dirty="0" smtClean="0">
              <a:solidFill>
                <a:srgbClr val="C00000"/>
              </a:solidFill>
              <a:latin typeface="Helvetica" charset="0"/>
              <a:ea typeface="Helvetica" charset="0"/>
              <a:cs typeface="Helvetica" charset="0"/>
            </a:endParaRPr>
          </a:p>
          <a:p>
            <a:pPr marL="0" indent="0">
              <a:buNone/>
            </a:pPr>
            <a:r>
              <a:rPr lang="en-US" dirty="0" smtClean="0">
                <a:solidFill>
                  <a:srgbClr val="C00000"/>
                </a:solidFill>
                <a:latin typeface="Helvetica" charset="0"/>
                <a:ea typeface="Helvetica" charset="0"/>
                <a:cs typeface="Helvetica" charset="0"/>
              </a:rPr>
              <a:t>3. </a:t>
            </a:r>
            <a:r>
              <a:rPr lang="en-US" dirty="0">
                <a:solidFill>
                  <a:srgbClr val="C00000"/>
                </a:solidFill>
                <a:latin typeface="Helvetica" charset="0"/>
                <a:ea typeface="Helvetica" charset="0"/>
                <a:cs typeface="Helvetica" charset="0"/>
              </a:rPr>
              <a:t>Work with collaborators to improve the tool</a:t>
            </a: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endParaRPr lang="en-US" dirty="0">
              <a:solidFill>
                <a:schemeClr val="tx1">
                  <a:lumMod val="50000"/>
                  <a:lumOff val="50000"/>
                </a:schemeClr>
              </a:solidFill>
              <a:latin typeface="Helvetica" charset="0"/>
              <a:ea typeface="Helvetica" charset="0"/>
              <a:cs typeface="Helvetica" charset="0"/>
            </a:endParaRPr>
          </a:p>
        </p:txBody>
      </p:sp>
      <p:pic>
        <p:nvPicPr>
          <p:cNvPr id="7" name="Shape 1070"/>
          <p:cNvPicPr preferRelativeResize="0"/>
          <p:nvPr/>
        </p:nvPicPr>
        <p:blipFill rotWithShape="1">
          <a:blip r:embed="rId3">
            <a:alphaModFix/>
          </a:blip>
          <a:srcRect r="3746" b="6433"/>
          <a:stretch/>
        </p:blipFill>
        <p:spPr>
          <a:xfrm>
            <a:off x="5408779" y="305960"/>
            <a:ext cx="6397143" cy="3040960"/>
          </a:xfrm>
          <a:prstGeom prst="rect">
            <a:avLst/>
          </a:prstGeom>
          <a:noFill/>
          <a:ln>
            <a:noFill/>
          </a:ln>
        </p:spPr>
      </p:pic>
      <p:graphicFrame>
        <p:nvGraphicFramePr>
          <p:cNvPr id="12" name="Shape 1069"/>
          <p:cNvGraphicFramePr/>
          <p:nvPr>
            <p:extLst>
              <p:ext uri="{D42A27DB-BD31-4B8C-83A1-F6EECF244321}">
                <p14:modId xmlns:p14="http://schemas.microsoft.com/office/powerpoint/2010/main" val="1896773318"/>
              </p:ext>
            </p:extLst>
          </p:nvPr>
        </p:nvGraphicFramePr>
        <p:xfrm>
          <a:off x="5449419" y="3428200"/>
          <a:ext cx="6397143" cy="3084360"/>
        </p:xfrm>
        <a:graphic>
          <a:graphicData uri="http://schemas.openxmlformats.org/drawingml/2006/table">
            <a:tbl>
              <a:tblPr>
                <a:noFill/>
                <a:effectLst>
                  <a:outerShdw blurRad="50800" dist="50800" dir="5400000" algn="ctr" rotWithShape="0">
                    <a:schemeClr val="bg1"/>
                  </a:outerShdw>
                </a:effectLst>
              </a:tblPr>
              <a:tblGrid>
                <a:gridCol w="2132381"/>
                <a:gridCol w="2132381"/>
                <a:gridCol w="2132381"/>
              </a:tblGrid>
              <a:tr h="969632">
                <a:tc>
                  <a:txBody>
                    <a:bodyPr/>
                    <a:lstStyle/>
                    <a:p>
                      <a:pPr algn="ctr">
                        <a:spcBef>
                          <a:spcPts val="0"/>
                        </a:spcBef>
                        <a:buNone/>
                      </a:pPr>
                      <a:r>
                        <a:rPr lang="en" sz="4500">
                          <a:solidFill>
                            <a:schemeClr val="tx1">
                              <a:lumMod val="50000"/>
                              <a:lumOff val="50000"/>
                            </a:schemeClr>
                          </a:solidFill>
                        </a:rPr>
                        <a:t>1.9</a:t>
                      </a:r>
                    </a:p>
                  </a:txBody>
                  <a:tcPr marL="171160" marR="171160" marT="171160" marB="171160"/>
                </a:tc>
                <a:tc>
                  <a:txBody>
                    <a:bodyPr/>
                    <a:lstStyle/>
                    <a:p>
                      <a:pPr algn="ctr">
                        <a:spcBef>
                          <a:spcPts val="0"/>
                        </a:spcBef>
                        <a:buNone/>
                      </a:pPr>
                      <a:r>
                        <a:rPr lang="en" sz="4500">
                          <a:solidFill>
                            <a:schemeClr val="tx1">
                              <a:lumMod val="50000"/>
                              <a:lumOff val="50000"/>
                            </a:schemeClr>
                          </a:solidFill>
                        </a:rPr>
                        <a:t>2.4</a:t>
                      </a:r>
                    </a:p>
                  </a:txBody>
                  <a:tcPr marL="171160" marR="171160" marT="171160" marB="171160"/>
                </a:tc>
                <a:tc>
                  <a:txBody>
                    <a:bodyPr/>
                    <a:lstStyle/>
                    <a:p>
                      <a:pPr algn="ctr">
                        <a:spcBef>
                          <a:spcPts val="0"/>
                        </a:spcBef>
                        <a:buNone/>
                      </a:pPr>
                      <a:r>
                        <a:rPr lang="en" sz="4500" dirty="0">
                          <a:solidFill>
                            <a:schemeClr val="tx1">
                              <a:lumMod val="50000"/>
                              <a:lumOff val="50000"/>
                            </a:schemeClr>
                          </a:solidFill>
                        </a:rPr>
                        <a:t>32</a:t>
                      </a:r>
                    </a:p>
                  </a:txBody>
                  <a:tcPr marL="171160" marR="171160" marT="171160" marB="171160"/>
                </a:tc>
              </a:tr>
              <a:tr h="969632">
                <a:tc>
                  <a:txBody>
                    <a:bodyPr/>
                    <a:lstStyle/>
                    <a:p>
                      <a:pPr algn="ctr">
                        <a:spcBef>
                          <a:spcPts val="0"/>
                        </a:spcBef>
                        <a:buNone/>
                      </a:pPr>
                      <a:r>
                        <a:rPr lang="en" sz="4500">
                          <a:solidFill>
                            <a:schemeClr val="tx1">
                              <a:lumMod val="50000"/>
                              <a:lumOff val="50000"/>
                            </a:schemeClr>
                          </a:solidFill>
                        </a:rPr>
                        <a:t>14.2</a:t>
                      </a:r>
                    </a:p>
                  </a:txBody>
                  <a:tcPr marL="171160" marR="171160" marT="171160" marB="171160"/>
                </a:tc>
                <a:tc>
                  <a:txBody>
                    <a:bodyPr/>
                    <a:lstStyle/>
                    <a:p>
                      <a:pPr algn="ctr">
                        <a:spcBef>
                          <a:spcPts val="0"/>
                        </a:spcBef>
                        <a:buNone/>
                      </a:pPr>
                      <a:r>
                        <a:rPr lang="en" sz="4500" dirty="0">
                          <a:solidFill>
                            <a:schemeClr val="tx1">
                              <a:lumMod val="50000"/>
                              <a:lumOff val="50000"/>
                            </a:schemeClr>
                          </a:solidFill>
                        </a:rPr>
                        <a:t>17.9</a:t>
                      </a:r>
                    </a:p>
                  </a:txBody>
                  <a:tcPr marL="171160" marR="171160" marT="171160" marB="171160"/>
                </a:tc>
                <a:tc>
                  <a:txBody>
                    <a:bodyPr/>
                    <a:lstStyle/>
                    <a:p>
                      <a:pPr algn="ctr">
                        <a:spcBef>
                          <a:spcPts val="0"/>
                        </a:spcBef>
                        <a:buNone/>
                      </a:pPr>
                      <a:r>
                        <a:rPr lang="en" sz="4500" dirty="0">
                          <a:solidFill>
                            <a:schemeClr val="tx1">
                              <a:lumMod val="50000"/>
                              <a:lumOff val="50000"/>
                            </a:schemeClr>
                          </a:solidFill>
                        </a:rPr>
                        <a:t>0.05</a:t>
                      </a:r>
                    </a:p>
                  </a:txBody>
                  <a:tcPr marL="171160" marR="171160" marT="171160" marB="171160"/>
                </a:tc>
              </a:tr>
              <a:tr h="969632">
                <a:tc>
                  <a:txBody>
                    <a:bodyPr/>
                    <a:lstStyle/>
                    <a:p>
                      <a:pPr algn="ctr">
                        <a:spcBef>
                          <a:spcPts val="0"/>
                        </a:spcBef>
                        <a:buNone/>
                      </a:pPr>
                      <a:endParaRPr sz="4500" dirty="0">
                        <a:solidFill>
                          <a:schemeClr val="tx1">
                            <a:lumMod val="50000"/>
                            <a:lumOff val="50000"/>
                          </a:schemeClr>
                        </a:solidFill>
                      </a:endParaRPr>
                    </a:p>
                  </a:txBody>
                  <a:tcPr marL="171160" marR="171160" marT="171160" marB="171160"/>
                </a:tc>
                <a:tc>
                  <a:txBody>
                    <a:bodyPr/>
                    <a:lstStyle/>
                    <a:p>
                      <a:pPr algn="ctr">
                        <a:spcBef>
                          <a:spcPts val="0"/>
                        </a:spcBef>
                        <a:buNone/>
                      </a:pPr>
                      <a:r>
                        <a:rPr lang="en" sz="4500">
                          <a:solidFill>
                            <a:schemeClr val="tx1">
                              <a:lumMod val="50000"/>
                              <a:lumOff val="50000"/>
                            </a:schemeClr>
                          </a:solidFill>
                        </a:rPr>
                        <a:t>145</a:t>
                      </a:r>
                    </a:p>
                  </a:txBody>
                  <a:tcPr marL="171160" marR="171160" marT="171160" marB="171160"/>
                </a:tc>
                <a:tc>
                  <a:txBody>
                    <a:bodyPr/>
                    <a:lstStyle/>
                    <a:p>
                      <a:pPr algn="ctr">
                        <a:spcBef>
                          <a:spcPts val="0"/>
                        </a:spcBef>
                        <a:buNone/>
                      </a:pPr>
                      <a:r>
                        <a:rPr lang="en" sz="4500" dirty="0">
                          <a:solidFill>
                            <a:schemeClr val="tx1">
                              <a:lumMod val="50000"/>
                              <a:lumOff val="50000"/>
                            </a:schemeClr>
                          </a:solidFill>
                        </a:rPr>
                        <a:t>697</a:t>
                      </a:r>
                    </a:p>
                  </a:txBody>
                  <a:tcPr marL="171160" marR="171160" marT="171160" marB="171160"/>
                </a:tc>
              </a:tr>
            </a:tbl>
          </a:graphicData>
        </a:graphic>
      </p:graphicFrame>
    </p:spTree>
    <p:extLst>
      <p:ext uri="{BB962C8B-B14F-4D97-AF65-F5344CB8AC3E}">
        <p14:creationId xmlns:p14="http://schemas.microsoft.com/office/powerpoint/2010/main" val="7060791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the </a:t>
            </a:r>
            <a:r>
              <a:rPr lang="en-US" dirty="0"/>
              <a:t>T</a:t>
            </a:r>
            <a:r>
              <a:rPr lang="en-US" dirty="0" smtClean="0"/>
              <a:t>ool Works: 4 Steps</a:t>
            </a:r>
            <a:endParaRPr lang="en-US" dirty="0"/>
          </a:p>
        </p:txBody>
      </p:sp>
      <p:pic>
        <p:nvPicPr>
          <p:cNvPr id="4" name="Picture 3"/>
          <p:cNvPicPr>
            <a:picLocks noChangeAspect="1"/>
          </p:cNvPicPr>
          <p:nvPr/>
        </p:nvPicPr>
        <p:blipFill rotWithShape="1">
          <a:blip r:embed="rId3"/>
          <a:srcRect t="15360"/>
          <a:stretch/>
        </p:blipFill>
        <p:spPr>
          <a:xfrm>
            <a:off x="5439679" y="1965016"/>
            <a:ext cx="5764496" cy="4072555"/>
          </a:xfrm>
          <a:prstGeom prst="rect">
            <a:avLst/>
          </a:prstGeom>
        </p:spPr>
      </p:pic>
      <p:sp>
        <p:nvSpPr>
          <p:cNvPr id="6" name="Content Placeholder 2"/>
          <p:cNvSpPr txBox="1">
            <a:spLocks/>
          </p:cNvSpPr>
          <p:nvPr/>
        </p:nvSpPr>
        <p:spPr>
          <a:xfrm>
            <a:off x="838200" y="1825625"/>
            <a:ext cx="509282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1: </a:t>
            </a:r>
            <a:r>
              <a:rPr lang="en-US" sz="2400" dirty="0" smtClean="0">
                <a:solidFill>
                  <a:schemeClr val="tx1">
                    <a:lumMod val="50000"/>
                    <a:lumOff val="50000"/>
                  </a:schemeClr>
                </a:solidFill>
                <a:latin typeface="Helvetica Neue" charset="0"/>
                <a:ea typeface="Helvetica Neue" charset="0"/>
                <a:cs typeface="Helvetica Neue" charset="0"/>
              </a:rPr>
              <a:t>the extraction of cell images from the spreadsheet grid </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2: </a:t>
            </a:r>
            <a:r>
              <a:rPr lang="en-US" sz="2400" dirty="0" smtClean="0">
                <a:solidFill>
                  <a:schemeClr val="tx1">
                    <a:lumMod val="50000"/>
                    <a:lumOff val="50000"/>
                  </a:schemeClr>
                </a:solidFill>
                <a:latin typeface="Helvetica Neue" charset="0"/>
                <a:ea typeface="Helvetica Neue" charset="0"/>
                <a:cs typeface="Helvetica Neue" charset="0"/>
              </a:rPr>
              <a:t>machine recognition of digits within the cells</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3: </a:t>
            </a:r>
            <a:r>
              <a:rPr lang="en-US" sz="2400" dirty="0" smtClean="0">
                <a:solidFill>
                  <a:schemeClr val="tx1">
                    <a:lumMod val="50000"/>
                    <a:lumOff val="50000"/>
                  </a:schemeClr>
                </a:solidFill>
                <a:latin typeface="Helvetica Neue" charset="0"/>
                <a:ea typeface="Helvetica Neue" charset="0"/>
                <a:cs typeface="Helvetica Neue" charset="0"/>
              </a:rPr>
              <a:t>human transcription of cells  with challenging content</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4: </a:t>
            </a:r>
            <a:r>
              <a:rPr lang="en-US" sz="2400" dirty="0" smtClean="0">
                <a:solidFill>
                  <a:schemeClr val="tx1">
                    <a:lumMod val="50000"/>
                    <a:lumOff val="50000"/>
                  </a:schemeClr>
                </a:solidFill>
                <a:latin typeface="Helvetica Neue" charset="0"/>
                <a:ea typeface="Helvetica Neue" charset="0"/>
                <a:cs typeface="Helvetica Neue" charset="0"/>
              </a:rPr>
              <a:t>feedback of human transcription results to the machine</a:t>
            </a:r>
            <a:endParaRPr lang="en-US" sz="2400" dirty="0"/>
          </a:p>
        </p:txBody>
      </p:sp>
    </p:spTree>
    <p:extLst>
      <p:ext uri="{BB962C8B-B14F-4D97-AF65-F5344CB8AC3E}">
        <p14:creationId xmlns:p14="http://schemas.microsoft.com/office/powerpoint/2010/main" val="8095901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the </a:t>
            </a:r>
            <a:r>
              <a:rPr lang="en-US" dirty="0"/>
              <a:t>T</a:t>
            </a:r>
            <a:r>
              <a:rPr lang="en-US" dirty="0" smtClean="0"/>
              <a:t>ool Works: 4 Steps</a:t>
            </a:r>
            <a:endParaRPr lang="en-US" dirty="0"/>
          </a:p>
        </p:txBody>
      </p:sp>
      <p:pic>
        <p:nvPicPr>
          <p:cNvPr id="4" name="Picture 3"/>
          <p:cNvPicPr>
            <a:picLocks noChangeAspect="1"/>
          </p:cNvPicPr>
          <p:nvPr/>
        </p:nvPicPr>
        <p:blipFill rotWithShape="1">
          <a:blip r:embed="rId3"/>
          <a:srcRect t="15360"/>
          <a:stretch/>
        </p:blipFill>
        <p:spPr>
          <a:xfrm>
            <a:off x="5439679" y="1965016"/>
            <a:ext cx="5764496" cy="4072555"/>
          </a:xfrm>
          <a:prstGeom prst="rect">
            <a:avLst/>
          </a:prstGeom>
        </p:spPr>
      </p:pic>
      <p:sp>
        <p:nvSpPr>
          <p:cNvPr id="6" name="Content Placeholder 2"/>
          <p:cNvSpPr txBox="1">
            <a:spLocks/>
          </p:cNvSpPr>
          <p:nvPr/>
        </p:nvSpPr>
        <p:spPr>
          <a:xfrm>
            <a:off x="838200" y="1825625"/>
            <a:ext cx="509282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solidFill>
                  <a:srgbClr val="C00000"/>
                </a:solidFill>
                <a:latin typeface="Helvetica Neue" charset="0"/>
                <a:ea typeface="Helvetica Neue" charset="0"/>
                <a:cs typeface="Helvetica Neue" charset="0"/>
              </a:rPr>
              <a:t>Step 1: </a:t>
            </a:r>
            <a:r>
              <a:rPr lang="en-US" sz="2400" dirty="0" smtClean="0">
                <a:solidFill>
                  <a:srgbClr val="C00000"/>
                </a:solidFill>
                <a:latin typeface="Helvetica Neue" charset="0"/>
                <a:ea typeface="Helvetica Neue" charset="0"/>
                <a:cs typeface="Helvetica Neue" charset="0"/>
              </a:rPr>
              <a:t>the extraction of cell images from the spreadsheet grid </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2: </a:t>
            </a:r>
            <a:r>
              <a:rPr lang="en-US" sz="2400" dirty="0" smtClean="0">
                <a:solidFill>
                  <a:schemeClr val="tx1">
                    <a:lumMod val="50000"/>
                    <a:lumOff val="50000"/>
                  </a:schemeClr>
                </a:solidFill>
                <a:latin typeface="Helvetica Neue" charset="0"/>
                <a:ea typeface="Helvetica Neue" charset="0"/>
                <a:cs typeface="Helvetica Neue" charset="0"/>
              </a:rPr>
              <a:t>machine recognition of digits within the cells</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3: </a:t>
            </a:r>
            <a:r>
              <a:rPr lang="en-US" sz="2400" dirty="0" smtClean="0">
                <a:solidFill>
                  <a:schemeClr val="tx1">
                    <a:lumMod val="50000"/>
                    <a:lumOff val="50000"/>
                  </a:schemeClr>
                </a:solidFill>
                <a:latin typeface="Helvetica Neue" charset="0"/>
                <a:ea typeface="Helvetica Neue" charset="0"/>
                <a:cs typeface="Helvetica Neue" charset="0"/>
              </a:rPr>
              <a:t>human transcription of cells  with challenging content</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4: </a:t>
            </a:r>
            <a:r>
              <a:rPr lang="en-US" sz="2400" dirty="0" smtClean="0">
                <a:solidFill>
                  <a:schemeClr val="tx1">
                    <a:lumMod val="50000"/>
                    <a:lumOff val="50000"/>
                  </a:schemeClr>
                </a:solidFill>
                <a:latin typeface="Helvetica Neue" charset="0"/>
                <a:ea typeface="Helvetica Neue" charset="0"/>
                <a:cs typeface="Helvetica Neue" charset="0"/>
              </a:rPr>
              <a:t>feedback of human transcription results to the machine</a:t>
            </a:r>
            <a:endParaRPr lang="en-US" sz="2400" dirty="0"/>
          </a:p>
        </p:txBody>
      </p:sp>
    </p:spTree>
    <p:extLst>
      <p:ext uri="{BB962C8B-B14F-4D97-AF65-F5344CB8AC3E}">
        <p14:creationId xmlns:p14="http://schemas.microsoft.com/office/powerpoint/2010/main" val="19550142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5360"/>
          <a:stretch/>
        </p:blipFill>
        <p:spPr>
          <a:xfrm rot="19213863">
            <a:off x="928509" y="1614257"/>
            <a:ext cx="5764496" cy="4072555"/>
          </a:xfrm>
          <a:prstGeom prst="rect">
            <a:avLst/>
          </a:prstGeom>
        </p:spPr>
      </p:pic>
      <p:sp>
        <p:nvSpPr>
          <p:cNvPr id="10" name="Text Placeholder 2"/>
          <p:cNvSpPr>
            <a:spLocks noGrp="1"/>
          </p:cNvSpPr>
          <p:nvPr>
            <p:ph type="body" idx="1"/>
          </p:nvPr>
        </p:nvSpPr>
        <p:spPr>
          <a:xfrm>
            <a:off x="7486323" y="1414534"/>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The user takes a photo of a spreadsheet they wish to transcribe</a:t>
            </a:r>
            <a:endParaRPr lang="en-US" dirty="0" smtClean="0">
              <a:solidFill>
                <a:schemeClr val="tx1">
                  <a:lumMod val="50000"/>
                  <a:lumOff val="50000"/>
                </a:schemeClr>
              </a:solidFill>
              <a:latin typeface="Helvetica Neue" charset="0"/>
              <a:ea typeface="Helvetica Neue" charset="0"/>
              <a:cs typeface="Helvetica Neue" charset="0"/>
            </a:endParaRPr>
          </a:p>
          <a:p>
            <a:pPr marL="380990" indent="-380990"/>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46544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4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5360"/>
          <a:stretch/>
        </p:blipFill>
        <p:spPr>
          <a:xfrm>
            <a:off x="926902" y="1604631"/>
            <a:ext cx="5764496" cy="4072555"/>
          </a:xfrm>
          <a:prstGeom prst="rect">
            <a:avLst/>
          </a:prstGeom>
        </p:spPr>
      </p:pic>
      <p:sp>
        <p:nvSpPr>
          <p:cNvPr id="6" name="Text Placeholder 2"/>
          <p:cNvSpPr>
            <a:spLocks noGrp="1"/>
          </p:cNvSpPr>
          <p:nvPr>
            <p:ph type="body" idx="1"/>
          </p:nvPr>
        </p:nvSpPr>
        <p:spPr>
          <a:xfrm>
            <a:off x="7486323" y="1414534"/>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The software assumes that images are aligned</a:t>
            </a:r>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4849280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5360"/>
          <a:stretch/>
        </p:blipFill>
        <p:spPr>
          <a:xfrm>
            <a:off x="926902" y="1604631"/>
            <a:ext cx="5764496" cy="4072555"/>
          </a:xfrm>
          <a:prstGeom prst="rect">
            <a:avLst/>
          </a:prstGeom>
        </p:spPr>
      </p:pic>
      <p:pic>
        <p:nvPicPr>
          <p:cNvPr id="3" name="Picture 2"/>
          <p:cNvPicPr>
            <a:picLocks noChangeAspect="1"/>
          </p:cNvPicPr>
          <p:nvPr/>
        </p:nvPicPr>
        <p:blipFill rotWithShape="1">
          <a:blip r:embed="rId4">
            <a:alphaModFix amt="70000"/>
          </a:blip>
          <a:srcRect l="17411" t="47343" r="3117" b="49062"/>
          <a:stretch/>
        </p:blipFill>
        <p:spPr>
          <a:xfrm>
            <a:off x="1375282" y="3036719"/>
            <a:ext cx="5060235" cy="178343"/>
          </a:xfrm>
          <a:prstGeom prst="rect">
            <a:avLst/>
          </a:prstGeom>
        </p:spPr>
      </p:pic>
      <p:pic>
        <p:nvPicPr>
          <p:cNvPr id="6" name="Picture 5"/>
          <p:cNvPicPr>
            <a:picLocks noChangeAspect="1"/>
          </p:cNvPicPr>
          <p:nvPr/>
        </p:nvPicPr>
        <p:blipFill rotWithShape="1">
          <a:blip r:embed="rId4">
            <a:alphaModFix amt="70000"/>
          </a:blip>
          <a:srcRect l="17411" t="63418" r="3117" b="33672"/>
          <a:stretch/>
        </p:blipFill>
        <p:spPr>
          <a:xfrm>
            <a:off x="1375281" y="3860220"/>
            <a:ext cx="5060235" cy="144379"/>
          </a:xfrm>
          <a:prstGeom prst="rect">
            <a:avLst/>
          </a:prstGeom>
        </p:spPr>
      </p:pic>
      <p:pic>
        <p:nvPicPr>
          <p:cNvPr id="7" name="Picture 6"/>
          <p:cNvPicPr>
            <a:picLocks noChangeAspect="1"/>
          </p:cNvPicPr>
          <p:nvPr/>
        </p:nvPicPr>
        <p:blipFill rotWithShape="1">
          <a:blip r:embed="rId4">
            <a:alphaModFix amt="70000"/>
          </a:blip>
          <a:srcRect l="17411" t="30109" r="3117" b="67369"/>
          <a:stretch/>
        </p:blipFill>
        <p:spPr>
          <a:xfrm>
            <a:off x="1378058" y="2194243"/>
            <a:ext cx="5060235" cy="125128"/>
          </a:xfrm>
          <a:prstGeom prst="rect">
            <a:avLst/>
          </a:prstGeom>
        </p:spPr>
      </p:pic>
      <p:pic>
        <p:nvPicPr>
          <p:cNvPr id="8" name="Picture 7"/>
          <p:cNvPicPr>
            <a:picLocks noChangeAspect="1"/>
          </p:cNvPicPr>
          <p:nvPr/>
        </p:nvPicPr>
        <p:blipFill rotWithShape="1">
          <a:blip r:embed="rId4">
            <a:alphaModFix amt="70000"/>
          </a:blip>
          <a:srcRect l="17411" t="79517" r="3117" b="18291"/>
          <a:stretch/>
        </p:blipFill>
        <p:spPr>
          <a:xfrm>
            <a:off x="1375281" y="4647150"/>
            <a:ext cx="5060235" cy="108761"/>
          </a:xfrm>
          <a:prstGeom prst="rect">
            <a:avLst/>
          </a:prstGeom>
        </p:spPr>
      </p:pic>
      <p:pic>
        <p:nvPicPr>
          <p:cNvPr id="9" name="Picture 8"/>
          <p:cNvPicPr>
            <a:picLocks noChangeAspect="1"/>
          </p:cNvPicPr>
          <p:nvPr/>
        </p:nvPicPr>
        <p:blipFill rotWithShape="1">
          <a:blip r:embed="rId4">
            <a:alphaModFix/>
          </a:blip>
          <a:srcRect l="17411" t="14032" r="3117"/>
          <a:stretch/>
        </p:blipFill>
        <p:spPr>
          <a:xfrm>
            <a:off x="1375280" y="1377968"/>
            <a:ext cx="5060235" cy="4264617"/>
          </a:xfrm>
          <a:prstGeom prst="rect">
            <a:avLst/>
          </a:prstGeom>
        </p:spPr>
      </p:pic>
      <p:sp>
        <p:nvSpPr>
          <p:cNvPr id="10" name="Text Placeholder 2"/>
          <p:cNvSpPr>
            <a:spLocks noGrp="1"/>
          </p:cNvSpPr>
          <p:nvPr>
            <p:ph type="body" idx="1"/>
          </p:nvPr>
        </p:nvSpPr>
        <p:spPr>
          <a:xfrm>
            <a:off x="7486323" y="1414534"/>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The images are adaptively filtered to remove color and shading</a:t>
            </a:r>
          </a:p>
          <a:p>
            <a:pPr marL="0" indent="0">
              <a:buNone/>
            </a:pPr>
            <a:endParaRPr lang="en-US" dirty="0">
              <a:solidFill>
                <a:schemeClr val="tx1">
                  <a:lumMod val="50000"/>
                  <a:lumOff val="50000"/>
                </a:schemeClr>
              </a:solidFill>
              <a:latin typeface="Helvetica Neue" charset="0"/>
              <a:ea typeface="Helvetica Neue" charset="0"/>
              <a:cs typeface="Helvetica Neue" charset="0"/>
            </a:endParaRPr>
          </a:p>
          <a:p>
            <a:pPr marL="0" indent="0">
              <a:buNone/>
            </a:pPr>
            <a:r>
              <a:rPr lang="en-US" dirty="0" smtClean="0">
                <a:solidFill>
                  <a:schemeClr val="tx1">
                    <a:lumMod val="50000"/>
                    <a:lumOff val="50000"/>
                  </a:schemeClr>
                </a:solidFill>
                <a:latin typeface="Helvetica Neue" charset="0"/>
                <a:ea typeface="Helvetica Neue" charset="0"/>
                <a:cs typeface="Helvetica Neue" charset="0"/>
              </a:rPr>
              <a:t>Retain the largest connected component (the gridlines)</a:t>
            </a:r>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2789972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00070" y="0"/>
            <a:ext cx="6791930" cy="6858000"/>
          </a:xfrm>
          <a:prstGeom prst="rect">
            <a:avLst/>
          </a:prstGeom>
        </p:spPr>
      </p:pic>
      <p:sp>
        <p:nvSpPr>
          <p:cNvPr id="10" name="Text Placeholder 2"/>
          <p:cNvSpPr txBox="1">
            <a:spLocks/>
          </p:cNvSpPr>
          <p:nvPr/>
        </p:nvSpPr>
        <p:spPr>
          <a:xfrm>
            <a:off x="435478" y="671720"/>
            <a:ext cx="4497987" cy="5580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80990" indent="-380990"/>
            <a:endParaRPr lang="en-US" dirty="0" smtClean="0">
              <a:solidFill>
                <a:schemeClr val="tx1">
                  <a:lumMod val="50000"/>
                  <a:lumOff val="50000"/>
                </a:schemeClr>
              </a:solidFill>
              <a:latin typeface="Helvetica" charset="0"/>
              <a:ea typeface="Helvetica" charset="0"/>
              <a:cs typeface="Helvetica" charset="0"/>
            </a:endParaRPr>
          </a:p>
          <a:p>
            <a:pPr marL="0" indent="0">
              <a:buFont typeface="Arial"/>
              <a:buNone/>
            </a:pPr>
            <a:r>
              <a:rPr lang="en-US" b="1" dirty="0" smtClean="0">
                <a:solidFill>
                  <a:schemeClr val="tx1">
                    <a:lumMod val="50000"/>
                    <a:lumOff val="50000"/>
                  </a:schemeClr>
                </a:solidFill>
                <a:latin typeface="Helvetica" charset="0"/>
                <a:ea typeface="Helvetica" charset="0"/>
                <a:cs typeface="Helvetica" charset="0"/>
              </a:rPr>
              <a:t>Data collection:</a:t>
            </a:r>
            <a:br>
              <a:rPr lang="en-US" b="1" dirty="0" smtClean="0">
                <a:solidFill>
                  <a:schemeClr val="tx1">
                    <a:lumMod val="50000"/>
                    <a:lumOff val="50000"/>
                  </a:schemeClr>
                </a:solidFill>
                <a:latin typeface="Helvetica" charset="0"/>
                <a:ea typeface="Helvetica" charset="0"/>
                <a:cs typeface="Helvetica" charset="0"/>
              </a:rPr>
            </a:br>
            <a:r>
              <a:rPr lang="en-US" b="1" dirty="0" smtClean="0">
                <a:solidFill>
                  <a:schemeClr val="tx1">
                    <a:lumMod val="50000"/>
                    <a:lumOff val="50000"/>
                  </a:schemeClr>
                </a:solidFill>
                <a:latin typeface="Helvetica" charset="0"/>
                <a:ea typeface="Helvetica" charset="0"/>
                <a:cs typeface="Helvetica" charset="0"/>
              </a:rPr>
              <a:t>A 5,000 year tradition</a:t>
            </a:r>
          </a:p>
          <a:p>
            <a:pPr marL="0" indent="0">
              <a:buFont typeface="Arial"/>
              <a:buNone/>
            </a:pPr>
            <a:endParaRPr lang="en-US" dirty="0" smtClean="0">
              <a:solidFill>
                <a:schemeClr val="tx1">
                  <a:lumMod val="50000"/>
                  <a:lumOff val="50000"/>
                </a:schemeClr>
              </a:solidFill>
              <a:latin typeface="Helvetica" charset="0"/>
              <a:ea typeface="Helvetica" charset="0"/>
              <a:cs typeface="Helvetica" charset="0"/>
            </a:endParaRPr>
          </a:p>
          <a:p>
            <a:pPr marL="0" indent="0">
              <a:buFont typeface="Arial"/>
              <a:buNone/>
            </a:pPr>
            <a:endParaRPr lang="en-US" dirty="0" smtClean="0">
              <a:solidFill>
                <a:schemeClr val="tx1">
                  <a:lumMod val="50000"/>
                  <a:lumOff val="50000"/>
                </a:schemeClr>
              </a:solidFill>
              <a:latin typeface="Helvetica" charset="0"/>
              <a:ea typeface="Helvetica" charset="0"/>
              <a:cs typeface="Helvetica" charset="0"/>
            </a:endParaRPr>
          </a:p>
          <a:p>
            <a:pPr marL="0" indent="0">
              <a:buFont typeface="Arial"/>
              <a:buNone/>
            </a:pPr>
            <a:r>
              <a:rPr lang="en-US" dirty="0" smtClean="0">
                <a:solidFill>
                  <a:schemeClr val="tx1">
                    <a:lumMod val="50000"/>
                    <a:lumOff val="50000"/>
                  </a:schemeClr>
                </a:solidFill>
                <a:latin typeface="Helvetica" charset="0"/>
                <a:ea typeface="Helvetica" charset="0"/>
                <a:cs typeface="Helvetica" charset="0"/>
              </a:rPr>
              <a:t>3000 B.C.: Sumerians kept clay records on property, transactions, and marriages</a:t>
            </a:r>
          </a:p>
          <a:p>
            <a:pPr marL="380990" indent="-380990"/>
            <a:endParaRPr lang="en-US" dirty="0" smtClean="0">
              <a:solidFill>
                <a:schemeClr val="tx1">
                  <a:lumMod val="50000"/>
                  <a:lumOff val="50000"/>
                </a:schemeClr>
              </a:solidFill>
              <a:latin typeface="Helvetica" charset="0"/>
              <a:ea typeface="Helvetica" charset="0"/>
              <a:cs typeface="Helvetica" charset="0"/>
            </a:endParaRPr>
          </a:p>
          <a:p>
            <a:endParaRPr lang="en-US" dirty="0">
              <a:solidFill>
                <a:schemeClr val="tx1">
                  <a:lumMod val="50000"/>
                  <a:lumOff val="50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6507072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blip>
          <a:srcRect l="17411" t="14032" r="3117" b="69514"/>
          <a:stretch/>
        </p:blipFill>
        <p:spPr>
          <a:xfrm>
            <a:off x="1423421" y="795528"/>
            <a:ext cx="5060235" cy="1154569"/>
          </a:xfrm>
          <a:prstGeom prst="rect">
            <a:avLst/>
          </a:prstGeom>
        </p:spPr>
      </p:pic>
      <p:pic>
        <p:nvPicPr>
          <p:cNvPr id="7" name="Picture 6"/>
          <p:cNvPicPr>
            <a:picLocks noChangeAspect="1"/>
          </p:cNvPicPr>
          <p:nvPr/>
        </p:nvPicPr>
        <p:blipFill rotWithShape="1">
          <a:blip r:embed="rId2">
            <a:alphaModFix/>
          </a:blip>
          <a:srcRect l="17411" t="32424" r="3117" b="51674"/>
          <a:stretch/>
        </p:blipFill>
        <p:spPr>
          <a:xfrm>
            <a:off x="1394059" y="2153181"/>
            <a:ext cx="5070838" cy="846693"/>
          </a:xfrm>
          <a:prstGeom prst="rect">
            <a:avLst/>
          </a:prstGeom>
        </p:spPr>
      </p:pic>
      <p:pic>
        <p:nvPicPr>
          <p:cNvPr id="8" name="Picture 7"/>
          <p:cNvPicPr>
            <a:picLocks noChangeAspect="1"/>
          </p:cNvPicPr>
          <p:nvPr/>
        </p:nvPicPr>
        <p:blipFill rotWithShape="1">
          <a:blip r:embed="rId2">
            <a:alphaModFix/>
          </a:blip>
          <a:srcRect l="17411" t="50200" r="3117" b="35930"/>
          <a:stretch/>
        </p:blipFill>
        <p:spPr>
          <a:xfrm>
            <a:off x="1404662" y="3185552"/>
            <a:ext cx="5060235" cy="760806"/>
          </a:xfrm>
          <a:prstGeom prst="rect">
            <a:avLst/>
          </a:prstGeom>
        </p:spPr>
      </p:pic>
      <p:pic>
        <p:nvPicPr>
          <p:cNvPr id="9" name="Picture 8"/>
          <p:cNvPicPr>
            <a:picLocks noChangeAspect="1"/>
          </p:cNvPicPr>
          <p:nvPr/>
        </p:nvPicPr>
        <p:blipFill rotWithShape="1">
          <a:blip r:embed="rId2">
            <a:alphaModFix/>
          </a:blip>
          <a:srcRect l="17411" t="66421" r="3117" b="20815"/>
          <a:stretch/>
        </p:blipFill>
        <p:spPr>
          <a:xfrm>
            <a:off x="1407381" y="4107398"/>
            <a:ext cx="5060235" cy="745339"/>
          </a:xfrm>
          <a:prstGeom prst="rect">
            <a:avLst/>
          </a:prstGeom>
        </p:spPr>
      </p:pic>
      <p:pic>
        <p:nvPicPr>
          <p:cNvPr id="10" name="Picture 9"/>
          <p:cNvPicPr>
            <a:picLocks noChangeAspect="1"/>
          </p:cNvPicPr>
          <p:nvPr/>
        </p:nvPicPr>
        <p:blipFill rotWithShape="1">
          <a:blip r:embed="rId2">
            <a:alphaModFix/>
          </a:blip>
          <a:srcRect l="17411" t="81262" r="3117" b="4921"/>
          <a:stretch/>
        </p:blipFill>
        <p:spPr>
          <a:xfrm>
            <a:off x="1407380" y="5080540"/>
            <a:ext cx="5060235" cy="729475"/>
          </a:xfrm>
          <a:prstGeom prst="rect">
            <a:avLst/>
          </a:prstGeom>
        </p:spPr>
      </p:pic>
      <p:pic>
        <p:nvPicPr>
          <p:cNvPr id="14" name="Picture 13"/>
          <p:cNvPicPr>
            <a:picLocks noChangeAspect="1"/>
          </p:cNvPicPr>
          <p:nvPr/>
        </p:nvPicPr>
        <p:blipFill rotWithShape="1">
          <a:blip r:embed="rId3">
            <a:alphaModFix/>
          </a:blip>
          <a:srcRect t="65310" b="32970"/>
          <a:stretch/>
        </p:blipFill>
        <p:spPr>
          <a:xfrm>
            <a:off x="1213238" y="2003362"/>
            <a:ext cx="5348823" cy="89898"/>
          </a:xfrm>
          <a:prstGeom prst="rect">
            <a:avLst/>
          </a:prstGeom>
        </p:spPr>
      </p:pic>
      <p:pic>
        <p:nvPicPr>
          <p:cNvPr id="16" name="Picture 15"/>
          <p:cNvPicPr>
            <a:picLocks noChangeAspect="1"/>
          </p:cNvPicPr>
          <p:nvPr/>
        </p:nvPicPr>
        <p:blipFill rotWithShape="1">
          <a:blip r:embed="rId3">
            <a:alphaModFix/>
          </a:blip>
          <a:srcRect t="65310" b="32970"/>
          <a:stretch/>
        </p:blipFill>
        <p:spPr>
          <a:xfrm>
            <a:off x="1221053" y="3043125"/>
            <a:ext cx="5348823" cy="89898"/>
          </a:xfrm>
          <a:prstGeom prst="rect">
            <a:avLst/>
          </a:prstGeom>
        </p:spPr>
      </p:pic>
      <p:pic>
        <p:nvPicPr>
          <p:cNvPr id="17" name="Picture 16"/>
          <p:cNvPicPr>
            <a:picLocks noChangeAspect="1"/>
          </p:cNvPicPr>
          <p:nvPr/>
        </p:nvPicPr>
        <p:blipFill rotWithShape="1">
          <a:blip r:embed="rId3">
            <a:alphaModFix/>
          </a:blip>
          <a:srcRect t="65310" b="32970"/>
          <a:stretch/>
        </p:blipFill>
        <p:spPr>
          <a:xfrm>
            <a:off x="1228868" y="4009505"/>
            <a:ext cx="5348823" cy="89898"/>
          </a:xfrm>
          <a:prstGeom prst="rect">
            <a:avLst/>
          </a:prstGeom>
        </p:spPr>
      </p:pic>
      <p:pic>
        <p:nvPicPr>
          <p:cNvPr id="18" name="Picture 17"/>
          <p:cNvPicPr>
            <a:picLocks noChangeAspect="1"/>
          </p:cNvPicPr>
          <p:nvPr/>
        </p:nvPicPr>
        <p:blipFill rotWithShape="1">
          <a:blip r:embed="rId3">
            <a:alphaModFix/>
          </a:blip>
          <a:srcRect t="65310" b="32970"/>
          <a:stretch/>
        </p:blipFill>
        <p:spPr>
          <a:xfrm>
            <a:off x="1213237" y="4873633"/>
            <a:ext cx="5348823" cy="89898"/>
          </a:xfrm>
          <a:prstGeom prst="rect">
            <a:avLst/>
          </a:prstGeom>
        </p:spPr>
      </p:pic>
      <p:sp>
        <p:nvSpPr>
          <p:cNvPr id="32" name="Text Placeholder 2"/>
          <p:cNvSpPr>
            <a:spLocks noGrp="1"/>
          </p:cNvSpPr>
          <p:nvPr>
            <p:ph type="body" idx="1"/>
          </p:nvPr>
        </p:nvSpPr>
        <p:spPr>
          <a:xfrm>
            <a:off x="7486323" y="1414534"/>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The image is then cut into strips</a:t>
            </a:r>
            <a:endParaRPr lang="en-US" dirty="0" smtClean="0">
              <a:solidFill>
                <a:schemeClr val="tx1">
                  <a:lumMod val="50000"/>
                  <a:lumOff val="50000"/>
                </a:schemeClr>
              </a:solidFill>
              <a:latin typeface="Helvetica Neue" charset="0"/>
              <a:ea typeface="Helvetica Neue" charset="0"/>
              <a:cs typeface="Helvetica Neue" charset="0"/>
            </a:endParaRPr>
          </a:p>
          <a:p>
            <a:pPr marL="380990" indent="-380990"/>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172289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blip>
          <a:srcRect l="17411" t="14032" r="3117" b="69514"/>
          <a:stretch/>
        </p:blipFill>
        <p:spPr>
          <a:xfrm>
            <a:off x="1423421" y="795528"/>
            <a:ext cx="5060235" cy="1154569"/>
          </a:xfrm>
          <a:prstGeom prst="rect">
            <a:avLst/>
          </a:prstGeom>
        </p:spPr>
      </p:pic>
      <p:pic>
        <p:nvPicPr>
          <p:cNvPr id="7" name="Picture 6"/>
          <p:cNvPicPr>
            <a:picLocks noChangeAspect="1"/>
          </p:cNvPicPr>
          <p:nvPr/>
        </p:nvPicPr>
        <p:blipFill rotWithShape="1">
          <a:blip r:embed="rId2">
            <a:alphaModFix/>
          </a:blip>
          <a:srcRect l="17411" t="32424" r="3117" b="51674"/>
          <a:stretch/>
        </p:blipFill>
        <p:spPr>
          <a:xfrm>
            <a:off x="1394059" y="2153181"/>
            <a:ext cx="5070838" cy="846693"/>
          </a:xfrm>
          <a:prstGeom prst="rect">
            <a:avLst/>
          </a:prstGeom>
        </p:spPr>
      </p:pic>
      <p:pic>
        <p:nvPicPr>
          <p:cNvPr id="8" name="Picture 7"/>
          <p:cNvPicPr>
            <a:picLocks noChangeAspect="1"/>
          </p:cNvPicPr>
          <p:nvPr/>
        </p:nvPicPr>
        <p:blipFill rotWithShape="1">
          <a:blip r:embed="rId2">
            <a:alphaModFix/>
          </a:blip>
          <a:srcRect l="17411" t="50200" r="3117" b="35930"/>
          <a:stretch/>
        </p:blipFill>
        <p:spPr>
          <a:xfrm>
            <a:off x="1404662" y="3185552"/>
            <a:ext cx="5060235" cy="760806"/>
          </a:xfrm>
          <a:prstGeom prst="rect">
            <a:avLst/>
          </a:prstGeom>
        </p:spPr>
      </p:pic>
      <p:pic>
        <p:nvPicPr>
          <p:cNvPr id="9" name="Picture 8"/>
          <p:cNvPicPr>
            <a:picLocks noChangeAspect="1"/>
          </p:cNvPicPr>
          <p:nvPr/>
        </p:nvPicPr>
        <p:blipFill rotWithShape="1">
          <a:blip r:embed="rId2">
            <a:alphaModFix/>
          </a:blip>
          <a:srcRect l="17411" t="66421" r="3117" b="20815"/>
          <a:stretch/>
        </p:blipFill>
        <p:spPr>
          <a:xfrm>
            <a:off x="1407381" y="4107398"/>
            <a:ext cx="5060235" cy="745339"/>
          </a:xfrm>
          <a:prstGeom prst="rect">
            <a:avLst/>
          </a:prstGeom>
        </p:spPr>
      </p:pic>
      <p:pic>
        <p:nvPicPr>
          <p:cNvPr id="10" name="Picture 9"/>
          <p:cNvPicPr>
            <a:picLocks noChangeAspect="1"/>
          </p:cNvPicPr>
          <p:nvPr/>
        </p:nvPicPr>
        <p:blipFill rotWithShape="1">
          <a:blip r:embed="rId2">
            <a:alphaModFix/>
          </a:blip>
          <a:srcRect l="17411" t="81262" r="3117" b="4921"/>
          <a:stretch/>
        </p:blipFill>
        <p:spPr>
          <a:xfrm>
            <a:off x="1407380" y="5080540"/>
            <a:ext cx="5060235" cy="729475"/>
          </a:xfrm>
          <a:prstGeom prst="rect">
            <a:avLst/>
          </a:prstGeom>
        </p:spPr>
      </p:pic>
      <p:pic>
        <p:nvPicPr>
          <p:cNvPr id="14" name="Picture 13"/>
          <p:cNvPicPr>
            <a:picLocks noChangeAspect="1"/>
          </p:cNvPicPr>
          <p:nvPr/>
        </p:nvPicPr>
        <p:blipFill rotWithShape="1">
          <a:blip r:embed="rId3">
            <a:alphaModFix/>
          </a:blip>
          <a:srcRect t="65310" b="32970"/>
          <a:stretch/>
        </p:blipFill>
        <p:spPr>
          <a:xfrm>
            <a:off x="1213238" y="2003362"/>
            <a:ext cx="5348823" cy="89898"/>
          </a:xfrm>
          <a:prstGeom prst="rect">
            <a:avLst/>
          </a:prstGeom>
        </p:spPr>
      </p:pic>
      <p:pic>
        <p:nvPicPr>
          <p:cNvPr id="16" name="Picture 15"/>
          <p:cNvPicPr>
            <a:picLocks noChangeAspect="1"/>
          </p:cNvPicPr>
          <p:nvPr/>
        </p:nvPicPr>
        <p:blipFill rotWithShape="1">
          <a:blip r:embed="rId3">
            <a:alphaModFix/>
          </a:blip>
          <a:srcRect t="65310" b="32970"/>
          <a:stretch/>
        </p:blipFill>
        <p:spPr>
          <a:xfrm>
            <a:off x="1221053" y="3043125"/>
            <a:ext cx="5348823" cy="89898"/>
          </a:xfrm>
          <a:prstGeom prst="rect">
            <a:avLst/>
          </a:prstGeom>
        </p:spPr>
      </p:pic>
      <p:pic>
        <p:nvPicPr>
          <p:cNvPr id="17" name="Picture 16"/>
          <p:cNvPicPr>
            <a:picLocks noChangeAspect="1"/>
          </p:cNvPicPr>
          <p:nvPr/>
        </p:nvPicPr>
        <p:blipFill rotWithShape="1">
          <a:blip r:embed="rId3">
            <a:alphaModFix/>
          </a:blip>
          <a:srcRect t="65310" b="32970"/>
          <a:stretch/>
        </p:blipFill>
        <p:spPr>
          <a:xfrm>
            <a:off x="1228868" y="4009505"/>
            <a:ext cx="5348823" cy="89898"/>
          </a:xfrm>
          <a:prstGeom prst="rect">
            <a:avLst/>
          </a:prstGeom>
        </p:spPr>
      </p:pic>
      <p:pic>
        <p:nvPicPr>
          <p:cNvPr id="18" name="Picture 17"/>
          <p:cNvPicPr>
            <a:picLocks noChangeAspect="1"/>
          </p:cNvPicPr>
          <p:nvPr/>
        </p:nvPicPr>
        <p:blipFill rotWithShape="1">
          <a:blip r:embed="rId3">
            <a:alphaModFix/>
          </a:blip>
          <a:srcRect t="65310" b="32970"/>
          <a:stretch/>
        </p:blipFill>
        <p:spPr>
          <a:xfrm>
            <a:off x="1213237" y="4873633"/>
            <a:ext cx="5348823" cy="89898"/>
          </a:xfrm>
          <a:prstGeom prst="rect">
            <a:avLst/>
          </a:prstGeom>
        </p:spPr>
      </p:pic>
      <p:sp>
        <p:nvSpPr>
          <p:cNvPr id="25" name="Rectangle 24"/>
          <p:cNvSpPr/>
          <p:nvPr/>
        </p:nvSpPr>
        <p:spPr>
          <a:xfrm>
            <a:off x="1026236" y="992221"/>
            <a:ext cx="5854603" cy="2007653"/>
          </a:xfrm>
          <a:prstGeom prst="rect">
            <a:avLst/>
          </a:prstGeom>
          <a:solidFill>
            <a:schemeClr val="l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Rectangle 25"/>
          <p:cNvSpPr/>
          <p:nvPr/>
        </p:nvSpPr>
        <p:spPr>
          <a:xfrm>
            <a:off x="799257" y="4099403"/>
            <a:ext cx="5854603" cy="2007653"/>
          </a:xfrm>
          <a:prstGeom prst="rect">
            <a:avLst/>
          </a:prstGeom>
          <a:solidFill>
            <a:schemeClr val="l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Text Placeholder 2"/>
          <p:cNvSpPr>
            <a:spLocks noGrp="1"/>
          </p:cNvSpPr>
          <p:nvPr>
            <p:ph type="body" idx="1"/>
          </p:nvPr>
        </p:nvSpPr>
        <p:spPr>
          <a:xfrm>
            <a:off x="7486323" y="1414534"/>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Within a given strip, the Hough image transform is applied to identify the location of near vertical line segments</a:t>
            </a:r>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6133743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alphaModFix/>
          </a:blip>
          <a:srcRect l="17411" t="14032" r="3117" b="69514"/>
          <a:stretch/>
        </p:blipFill>
        <p:spPr>
          <a:xfrm>
            <a:off x="1423421" y="795528"/>
            <a:ext cx="5060235" cy="1154569"/>
          </a:xfrm>
          <a:prstGeom prst="rect">
            <a:avLst/>
          </a:prstGeom>
        </p:spPr>
      </p:pic>
      <p:pic>
        <p:nvPicPr>
          <p:cNvPr id="7" name="Picture 6"/>
          <p:cNvPicPr>
            <a:picLocks noChangeAspect="1"/>
          </p:cNvPicPr>
          <p:nvPr/>
        </p:nvPicPr>
        <p:blipFill rotWithShape="1">
          <a:blip r:embed="rId3">
            <a:alphaModFix/>
          </a:blip>
          <a:srcRect l="17411" t="32424" r="3117" b="51674"/>
          <a:stretch/>
        </p:blipFill>
        <p:spPr>
          <a:xfrm>
            <a:off x="1394059" y="2153181"/>
            <a:ext cx="5070838" cy="846693"/>
          </a:xfrm>
          <a:prstGeom prst="rect">
            <a:avLst/>
          </a:prstGeom>
        </p:spPr>
      </p:pic>
      <p:pic>
        <p:nvPicPr>
          <p:cNvPr id="8" name="Picture 7"/>
          <p:cNvPicPr>
            <a:picLocks noChangeAspect="1"/>
          </p:cNvPicPr>
          <p:nvPr/>
        </p:nvPicPr>
        <p:blipFill rotWithShape="1">
          <a:blip r:embed="rId3">
            <a:alphaModFix/>
          </a:blip>
          <a:srcRect l="17411" t="50200" r="3117" b="35930"/>
          <a:stretch/>
        </p:blipFill>
        <p:spPr>
          <a:xfrm>
            <a:off x="1404662" y="3185552"/>
            <a:ext cx="5060235" cy="760806"/>
          </a:xfrm>
          <a:prstGeom prst="rect">
            <a:avLst/>
          </a:prstGeom>
        </p:spPr>
      </p:pic>
      <p:pic>
        <p:nvPicPr>
          <p:cNvPr id="9" name="Picture 8"/>
          <p:cNvPicPr>
            <a:picLocks noChangeAspect="1"/>
          </p:cNvPicPr>
          <p:nvPr/>
        </p:nvPicPr>
        <p:blipFill rotWithShape="1">
          <a:blip r:embed="rId3">
            <a:alphaModFix/>
          </a:blip>
          <a:srcRect l="17411" t="66421" r="3117" b="20815"/>
          <a:stretch/>
        </p:blipFill>
        <p:spPr>
          <a:xfrm>
            <a:off x="1407381" y="4107398"/>
            <a:ext cx="5060235" cy="745339"/>
          </a:xfrm>
          <a:prstGeom prst="rect">
            <a:avLst/>
          </a:prstGeom>
        </p:spPr>
      </p:pic>
      <p:pic>
        <p:nvPicPr>
          <p:cNvPr id="10" name="Picture 9"/>
          <p:cNvPicPr>
            <a:picLocks noChangeAspect="1"/>
          </p:cNvPicPr>
          <p:nvPr/>
        </p:nvPicPr>
        <p:blipFill rotWithShape="1">
          <a:blip r:embed="rId3">
            <a:alphaModFix/>
          </a:blip>
          <a:srcRect l="17411" t="81262" r="3117" b="4921"/>
          <a:stretch/>
        </p:blipFill>
        <p:spPr>
          <a:xfrm>
            <a:off x="1407380" y="5080540"/>
            <a:ext cx="5060235" cy="729475"/>
          </a:xfrm>
          <a:prstGeom prst="rect">
            <a:avLst/>
          </a:prstGeom>
        </p:spPr>
      </p:pic>
      <p:pic>
        <p:nvPicPr>
          <p:cNvPr id="14" name="Picture 13"/>
          <p:cNvPicPr>
            <a:picLocks noChangeAspect="1"/>
          </p:cNvPicPr>
          <p:nvPr/>
        </p:nvPicPr>
        <p:blipFill rotWithShape="1">
          <a:blip r:embed="rId4">
            <a:alphaModFix/>
          </a:blip>
          <a:srcRect t="65310" b="32970"/>
          <a:stretch/>
        </p:blipFill>
        <p:spPr>
          <a:xfrm>
            <a:off x="1213238" y="2003362"/>
            <a:ext cx="5348823" cy="89898"/>
          </a:xfrm>
          <a:prstGeom prst="rect">
            <a:avLst/>
          </a:prstGeom>
        </p:spPr>
      </p:pic>
      <p:pic>
        <p:nvPicPr>
          <p:cNvPr id="16" name="Picture 15"/>
          <p:cNvPicPr>
            <a:picLocks noChangeAspect="1"/>
          </p:cNvPicPr>
          <p:nvPr/>
        </p:nvPicPr>
        <p:blipFill rotWithShape="1">
          <a:blip r:embed="rId4">
            <a:alphaModFix/>
          </a:blip>
          <a:srcRect t="65310" b="32970"/>
          <a:stretch/>
        </p:blipFill>
        <p:spPr>
          <a:xfrm>
            <a:off x="1221053" y="3043125"/>
            <a:ext cx="5348823" cy="89898"/>
          </a:xfrm>
          <a:prstGeom prst="rect">
            <a:avLst/>
          </a:prstGeom>
        </p:spPr>
      </p:pic>
      <p:pic>
        <p:nvPicPr>
          <p:cNvPr id="17" name="Picture 16"/>
          <p:cNvPicPr>
            <a:picLocks noChangeAspect="1"/>
          </p:cNvPicPr>
          <p:nvPr/>
        </p:nvPicPr>
        <p:blipFill rotWithShape="1">
          <a:blip r:embed="rId4">
            <a:alphaModFix/>
          </a:blip>
          <a:srcRect t="65310" b="32970"/>
          <a:stretch/>
        </p:blipFill>
        <p:spPr>
          <a:xfrm>
            <a:off x="1228868" y="4009505"/>
            <a:ext cx="5348823" cy="89898"/>
          </a:xfrm>
          <a:prstGeom prst="rect">
            <a:avLst/>
          </a:prstGeom>
        </p:spPr>
      </p:pic>
      <p:pic>
        <p:nvPicPr>
          <p:cNvPr id="18" name="Picture 17"/>
          <p:cNvPicPr>
            <a:picLocks noChangeAspect="1"/>
          </p:cNvPicPr>
          <p:nvPr/>
        </p:nvPicPr>
        <p:blipFill rotWithShape="1">
          <a:blip r:embed="rId4">
            <a:alphaModFix/>
          </a:blip>
          <a:srcRect t="65310" b="32970"/>
          <a:stretch/>
        </p:blipFill>
        <p:spPr>
          <a:xfrm>
            <a:off x="1213237" y="4873633"/>
            <a:ext cx="5348823" cy="89898"/>
          </a:xfrm>
          <a:prstGeom prst="rect">
            <a:avLst/>
          </a:prstGeom>
        </p:spPr>
      </p:pic>
      <p:sp>
        <p:nvSpPr>
          <p:cNvPr id="31" name="Rectangle 30"/>
          <p:cNvSpPr/>
          <p:nvPr/>
        </p:nvSpPr>
        <p:spPr>
          <a:xfrm>
            <a:off x="1026236" y="992221"/>
            <a:ext cx="5854603" cy="2007653"/>
          </a:xfrm>
          <a:prstGeom prst="rect">
            <a:avLst/>
          </a:prstGeom>
          <a:solidFill>
            <a:schemeClr val="l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2" name="Picture 21"/>
          <p:cNvPicPr>
            <a:picLocks noChangeAspect="1"/>
          </p:cNvPicPr>
          <p:nvPr/>
        </p:nvPicPr>
        <p:blipFill rotWithShape="1">
          <a:blip r:embed="rId4">
            <a:alphaModFix/>
          </a:blip>
          <a:srcRect t="48897" b="35282"/>
          <a:stretch/>
        </p:blipFill>
        <p:spPr>
          <a:xfrm>
            <a:off x="1228867" y="3128785"/>
            <a:ext cx="5348823" cy="826851"/>
          </a:xfrm>
          <a:prstGeom prst="rect">
            <a:avLst/>
          </a:prstGeom>
        </p:spPr>
      </p:pic>
      <p:sp>
        <p:nvSpPr>
          <p:cNvPr id="24" name="Rectangle 23"/>
          <p:cNvSpPr/>
          <p:nvPr/>
        </p:nvSpPr>
        <p:spPr>
          <a:xfrm>
            <a:off x="799257" y="4099403"/>
            <a:ext cx="5854603" cy="2007653"/>
          </a:xfrm>
          <a:prstGeom prst="rect">
            <a:avLst/>
          </a:prstGeom>
          <a:solidFill>
            <a:schemeClr val="l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 Placeholder 2"/>
          <p:cNvSpPr>
            <a:spLocks noGrp="1"/>
          </p:cNvSpPr>
          <p:nvPr>
            <p:ph type="body" idx="1"/>
          </p:nvPr>
        </p:nvSpPr>
        <p:spPr>
          <a:xfrm>
            <a:off x="7486323" y="1414534"/>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The number of spreadsheet columns are estimated based on the number of </a:t>
            </a:r>
            <a:r>
              <a:rPr lang="en-US" dirty="0">
                <a:solidFill>
                  <a:schemeClr val="tx1">
                    <a:lumMod val="50000"/>
                    <a:lumOff val="50000"/>
                  </a:schemeClr>
                </a:solidFill>
                <a:latin typeface="Helvetica Neue" charset="0"/>
                <a:ea typeface="Helvetica Neue" charset="0"/>
                <a:cs typeface="Helvetica Neue" charset="0"/>
              </a:rPr>
              <a:t>H</a:t>
            </a:r>
            <a:r>
              <a:rPr lang="en-US" dirty="0" smtClean="0">
                <a:solidFill>
                  <a:schemeClr val="tx1">
                    <a:lumMod val="50000"/>
                    <a:lumOff val="50000"/>
                  </a:schemeClr>
                </a:solidFill>
                <a:latin typeface="Helvetica Neue" charset="0"/>
                <a:ea typeface="Helvetica Neue" charset="0"/>
                <a:cs typeface="Helvetica Neue" charset="0"/>
              </a:rPr>
              <a:t>ough peak clusters </a:t>
            </a:r>
            <a:endParaRPr lang="en-US" dirty="0" smtClean="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8539885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blip>
          <a:srcRect l="17411" t="14032" r="3117" b="69514"/>
          <a:stretch/>
        </p:blipFill>
        <p:spPr>
          <a:xfrm>
            <a:off x="1423421" y="795528"/>
            <a:ext cx="5060235" cy="1154569"/>
          </a:xfrm>
          <a:prstGeom prst="rect">
            <a:avLst/>
          </a:prstGeom>
        </p:spPr>
      </p:pic>
      <p:pic>
        <p:nvPicPr>
          <p:cNvPr id="7" name="Picture 6"/>
          <p:cNvPicPr>
            <a:picLocks noChangeAspect="1"/>
          </p:cNvPicPr>
          <p:nvPr/>
        </p:nvPicPr>
        <p:blipFill rotWithShape="1">
          <a:blip r:embed="rId2">
            <a:alphaModFix/>
          </a:blip>
          <a:srcRect l="17411" t="32424" r="3117" b="51674"/>
          <a:stretch/>
        </p:blipFill>
        <p:spPr>
          <a:xfrm>
            <a:off x="1394059" y="2153181"/>
            <a:ext cx="5070838" cy="846693"/>
          </a:xfrm>
          <a:prstGeom prst="rect">
            <a:avLst/>
          </a:prstGeom>
        </p:spPr>
      </p:pic>
      <p:pic>
        <p:nvPicPr>
          <p:cNvPr id="8" name="Picture 7"/>
          <p:cNvPicPr>
            <a:picLocks noChangeAspect="1"/>
          </p:cNvPicPr>
          <p:nvPr/>
        </p:nvPicPr>
        <p:blipFill rotWithShape="1">
          <a:blip r:embed="rId2">
            <a:alphaModFix/>
          </a:blip>
          <a:srcRect l="17411" t="50200" r="3117" b="35930"/>
          <a:stretch/>
        </p:blipFill>
        <p:spPr>
          <a:xfrm>
            <a:off x="1404662" y="3185552"/>
            <a:ext cx="5060235" cy="760806"/>
          </a:xfrm>
          <a:prstGeom prst="rect">
            <a:avLst/>
          </a:prstGeom>
        </p:spPr>
      </p:pic>
      <p:pic>
        <p:nvPicPr>
          <p:cNvPr id="9" name="Picture 8"/>
          <p:cNvPicPr>
            <a:picLocks noChangeAspect="1"/>
          </p:cNvPicPr>
          <p:nvPr/>
        </p:nvPicPr>
        <p:blipFill rotWithShape="1">
          <a:blip r:embed="rId2">
            <a:alphaModFix/>
          </a:blip>
          <a:srcRect l="17411" t="66421" r="3117" b="20815"/>
          <a:stretch/>
        </p:blipFill>
        <p:spPr>
          <a:xfrm>
            <a:off x="1407381" y="4107398"/>
            <a:ext cx="5060235" cy="745339"/>
          </a:xfrm>
          <a:prstGeom prst="rect">
            <a:avLst/>
          </a:prstGeom>
        </p:spPr>
      </p:pic>
      <p:pic>
        <p:nvPicPr>
          <p:cNvPr id="10" name="Picture 9"/>
          <p:cNvPicPr>
            <a:picLocks noChangeAspect="1"/>
          </p:cNvPicPr>
          <p:nvPr/>
        </p:nvPicPr>
        <p:blipFill rotWithShape="1">
          <a:blip r:embed="rId2">
            <a:alphaModFix/>
          </a:blip>
          <a:srcRect l="17411" t="81262" r="3117" b="4921"/>
          <a:stretch/>
        </p:blipFill>
        <p:spPr>
          <a:xfrm>
            <a:off x="1407380" y="5080540"/>
            <a:ext cx="5060235" cy="729475"/>
          </a:xfrm>
          <a:prstGeom prst="rect">
            <a:avLst/>
          </a:prstGeom>
        </p:spPr>
      </p:pic>
      <p:pic>
        <p:nvPicPr>
          <p:cNvPr id="14" name="Picture 13"/>
          <p:cNvPicPr>
            <a:picLocks noChangeAspect="1"/>
          </p:cNvPicPr>
          <p:nvPr/>
        </p:nvPicPr>
        <p:blipFill rotWithShape="1">
          <a:blip r:embed="rId3">
            <a:alphaModFix/>
          </a:blip>
          <a:srcRect t="65310" b="32970"/>
          <a:stretch/>
        </p:blipFill>
        <p:spPr>
          <a:xfrm>
            <a:off x="1213238" y="2003362"/>
            <a:ext cx="5348823" cy="89898"/>
          </a:xfrm>
          <a:prstGeom prst="rect">
            <a:avLst/>
          </a:prstGeom>
        </p:spPr>
      </p:pic>
      <p:pic>
        <p:nvPicPr>
          <p:cNvPr id="16" name="Picture 15"/>
          <p:cNvPicPr>
            <a:picLocks noChangeAspect="1"/>
          </p:cNvPicPr>
          <p:nvPr/>
        </p:nvPicPr>
        <p:blipFill rotWithShape="1">
          <a:blip r:embed="rId3">
            <a:alphaModFix/>
          </a:blip>
          <a:srcRect t="65310" b="32970"/>
          <a:stretch/>
        </p:blipFill>
        <p:spPr>
          <a:xfrm>
            <a:off x="1221053" y="3043125"/>
            <a:ext cx="5348823" cy="89898"/>
          </a:xfrm>
          <a:prstGeom prst="rect">
            <a:avLst/>
          </a:prstGeom>
        </p:spPr>
      </p:pic>
      <p:pic>
        <p:nvPicPr>
          <p:cNvPr id="17" name="Picture 16"/>
          <p:cNvPicPr>
            <a:picLocks noChangeAspect="1"/>
          </p:cNvPicPr>
          <p:nvPr/>
        </p:nvPicPr>
        <p:blipFill rotWithShape="1">
          <a:blip r:embed="rId3">
            <a:alphaModFix/>
          </a:blip>
          <a:srcRect t="65310" b="32970"/>
          <a:stretch/>
        </p:blipFill>
        <p:spPr>
          <a:xfrm>
            <a:off x="1228868" y="4009505"/>
            <a:ext cx="5348823" cy="89898"/>
          </a:xfrm>
          <a:prstGeom prst="rect">
            <a:avLst/>
          </a:prstGeom>
        </p:spPr>
      </p:pic>
      <p:pic>
        <p:nvPicPr>
          <p:cNvPr id="18" name="Picture 17"/>
          <p:cNvPicPr>
            <a:picLocks noChangeAspect="1"/>
          </p:cNvPicPr>
          <p:nvPr/>
        </p:nvPicPr>
        <p:blipFill rotWithShape="1">
          <a:blip r:embed="rId3">
            <a:alphaModFix/>
          </a:blip>
          <a:srcRect t="65310" b="32970"/>
          <a:stretch/>
        </p:blipFill>
        <p:spPr>
          <a:xfrm>
            <a:off x="1213237" y="4873633"/>
            <a:ext cx="5348823" cy="89898"/>
          </a:xfrm>
          <a:prstGeom prst="rect">
            <a:avLst/>
          </a:prstGeom>
        </p:spPr>
      </p:pic>
      <p:sp>
        <p:nvSpPr>
          <p:cNvPr id="31" name="Rectangle 30"/>
          <p:cNvSpPr/>
          <p:nvPr/>
        </p:nvSpPr>
        <p:spPr>
          <a:xfrm>
            <a:off x="1026236" y="992221"/>
            <a:ext cx="5854603" cy="2007653"/>
          </a:xfrm>
          <a:prstGeom prst="rect">
            <a:avLst/>
          </a:prstGeom>
          <a:solidFill>
            <a:schemeClr val="l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2" name="Picture 21"/>
          <p:cNvPicPr>
            <a:picLocks noChangeAspect="1"/>
          </p:cNvPicPr>
          <p:nvPr/>
        </p:nvPicPr>
        <p:blipFill rotWithShape="1">
          <a:blip r:embed="rId3">
            <a:alphaModFix/>
          </a:blip>
          <a:srcRect t="48897" b="35282"/>
          <a:stretch/>
        </p:blipFill>
        <p:spPr>
          <a:xfrm>
            <a:off x="1228867" y="3128785"/>
            <a:ext cx="5348823" cy="826851"/>
          </a:xfrm>
          <a:prstGeom prst="rect">
            <a:avLst/>
          </a:prstGeom>
        </p:spPr>
      </p:pic>
      <p:sp>
        <p:nvSpPr>
          <p:cNvPr id="24" name="Rectangle 23"/>
          <p:cNvSpPr/>
          <p:nvPr/>
        </p:nvSpPr>
        <p:spPr>
          <a:xfrm>
            <a:off x="799257" y="4099403"/>
            <a:ext cx="5854603" cy="2007653"/>
          </a:xfrm>
          <a:prstGeom prst="rect">
            <a:avLst/>
          </a:prstGeom>
          <a:solidFill>
            <a:schemeClr val="l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5" name="Picture 14"/>
          <p:cNvPicPr>
            <a:picLocks noChangeAspect="1"/>
          </p:cNvPicPr>
          <p:nvPr/>
        </p:nvPicPr>
        <p:blipFill rotWithShape="1">
          <a:blip r:embed="rId4"/>
          <a:srcRect l="13927" t="51433" r="2285" b="33072"/>
          <a:stretch/>
        </p:blipFill>
        <p:spPr>
          <a:xfrm>
            <a:off x="1223938" y="3124200"/>
            <a:ext cx="5348822" cy="850900"/>
          </a:xfrm>
          <a:prstGeom prst="rect">
            <a:avLst/>
          </a:prstGeom>
        </p:spPr>
      </p:pic>
      <p:sp>
        <p:nvSpPr>
          <p:cNvPr id="19" name="Text Placeholder 2"/>
          <p:cNvSpPr>
            <a:spLocks noGrp="1"/>
          </p:cNvSpPr>
          <p:nvPr>
            <p:ph type="body" idx="1"/>
          </p:nvPr>
        </p:nvSpPr>
        <p:spPr>
          <a:xfrm>
            <a:off x="7486323" y="1414534"/>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K-</a:t>
            </a:r>
            <a:r>
              <a:rPr lang="en-US" dirty="0" err="1" smtClean="0">
                <a:solidFill>
                  <a:schemeClr val="tx1">
                    <a:lumMod val="50000"/>
                    <a:lumOff val="50000"/>
                  </a:schemeClr>
                </a:solidFill>
                <a:latin typeface="Helvetica Neue" charset="0"/>
                <a:ea typeface="Helvetica Neue" charset="0"/>
                <a:cs typeface="Helvetica Neue" charset="0"/>
              </a:rPr>
              <a:t>mediods</a:t>
            </a:r>
            <a:r>
              <a:rPr lang="en-US" dirty="0" smtClean="0">
                <a:solidFill>
                  <a:schemeClr val="tx1">
                    <a:lumMod val="50000"/>
                    <a:lumOff val="50000"/>
                  </a:schemeClr>
                </a:solidFill>
                <a:latin typeface="Helvetica Neue" charset="0"/>
                <a:ea typeface="Helvetica Neue" charset="0"/>
                <a:cs typeface="Helvetica Neue" charset="0"/>
              </a:rPr>
              <a:t> is applied to the Hough peaks to identify the location of the column-lines, within the strip</a:t>
            </a:r>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5181744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srcRect l="13927" t="15506" r="2285"/>
          <a:stretch/>
        </p:blipFill>
        <p:spPr>
          <a:xfrm>
            <a:off x="1223938" y="1151318"/>
            <a:ext cx="5348822" cy="4695420"/>
          </a:xfrm>
          <a:prstGeom prst="rect">
            <a:avLst/>
          </a:prstGeom>
        </p:spPr>
      </p:pic>
      <p:sp>
        <p:nvSpPr>
          <p:cNvPr id="21" name="Text Placeholder 2"/>
          <p:cNvSpPr>
            <a:spLocks noGrp="1"/>
          </p:cNvSpPr>
          <p:nvPr>
            <p:ph type="body" idx="1"/>
          </p:nvPr>
        </p:nvSpPr>
        <p:spPr>
          <a:xfrm>
            <a:off x="7486323" y="1414534"/>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This process is repeated for all strips</a:t>
            </a:r>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911086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alphaModFix amt="20000"/>
          </a:blip>
          <a:srcRect l="13927" t="15506" r="2285"/>
          <a:stretch/>
        </p:blipFill>
        <p:spPr>
          <a:xfrm>
            <a:off x="1223938" y="1151318"/>
            <a:ext cx="5348822" cy="4695420"/>
          </a:xfrm>
          <a:prstGeom prst="rect">
            <a:avLst/>
          </a:prstGeom>
        </p:spPr>
      </p:pic>
      <p:pic>
        <p:nvPicPr>
          <p:cNvPr id="4" name="Picture 3"/>
          <p:cNvPicPr>
            <a:picLocks noChangeAspect="1"/>
          </p:cNvPicPr>
          <p:nvPr/>
        </p:nvPicPr>
        <p:blipFill rotWithShape="1">
          <a:blip r:embed="rId3">
            <a:alphaModFix amt="50000"/>
          </a:blip>
          <a:srcRect t="18897"/>
          <a:stretch/>
        </p:blipFill>
        <p:spPr>
          <a:xfrm>
            <a:off x="1112019" y="1321093"/>
            <a:ext cx="5519652" cy="4355869"/>
          </a:xfrm>
          <a:prstGeom prst="rect">
            <a:avLst/>
          </a:prstGeom>
        </p:spPr>
      </p:pic>
      <p:sp>
        <p:nvSpPr>
          <p:cNvPr id="5" name="Text Placeholder 2"/>
          <p:cNvSpPr>
            <a:spLocks noGrp="1"/>
          </p:cNvSpPr>
          <p:nvPr>
            <p:ph type="body" idx="1"/>
          </p:nvPr>
        </p:nvSpPr>
        <p:spPr>
          <a:xfrm>
            <a:off x="7486323" y="1414534"/>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This leaves us with a set of points that represent the location of the line within each strip</a:t>
            </a:r>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0752763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blip>
          <a:srcRect t="18897"/>
          <a:stretch/>
        </p:blipFill>
        <p:spPr>
          <a:xfrm>
            <a:off x="1112019" y="1321093"/>
            <a:ext cx="5519652" cy="4355869"/>
          </a:xfrm>
          <a:prstGeom prst="rect">
            <a:avLst/>
          </a:prstGeom>
        </p:spPr>
      </p:pic>
      <p:sp>
        <p:nvSpPr>
          <p:cNvPr id="5" name="Text Placeholder 2"/>
          <p:cNvSpPr>
            <a:spLocks noGrp="1"/>
          </p:cNvSpPr>
          <p:nvPr>
            <p:ph type="body" idx="1"/>
          </p:nvPr>
        </p:nvSpPr>
        <p:spPr>
          <a:xfrm>
            <a:off x="7486323" y="1414534"/>
            <a:ext cx="4012021" cy="4472000"/>
          </a:xfrm>
        </p:spPr>
        <p:txBody>
          <a:bodyPr/>
          <a:lstStyle/>
          <a:p>
            <a:pPr marL="0" indent="0">
              <a:buNone/>
            </a:pPr>
            <a:r>
              <a:rPr lang="en-US" dirty="0">
                <a:solidFill>
                  <a:schemeClr val="tx1">
                    <a:lumMod val="50000"/>
                    <a:lumOff val="50000"/>
                  </a:schemeClr>
                </a:solidFill>
                <a:latin typeface="Helvetica Neue" charset="0"/>
                <a:ea typeface="Helvetica Neue" charset="0"/>
                <a:cs typeface="Helvetica Neue" charset="0"/>
              </a:rPr>
              <a:t>This leaves us with a set of points that represent the location of the line within each strip</a:t>
            </a:r>
          </a:p>
          <a:p>
            <a:pPr marL="380990" indent="-380990"/>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0953468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blip>
          <a:srcRect t="18897"/>
          <a:stretch/>
        </p:blipFill>
        <p:spPr>
          <a:xfrm>
            <a:off x="1112019" y="1321093"/>
            <a:ext cx="5519652" cy="4355869"/>
          </a:xfrm>
          <a:prstGeom prst="rect">
            <a:avLst/>
          </a:prstGeom>
        </p:spPr>
      </p:pic>
      <p:pic>
        <p:nvPicPr>
          <p:cNvPr id="6" name="Picture 5"/>
          <p:cNvPicPr>
            <a:picLocks noChangeAspect="1"/>
          </p:cNvPicPr>
          <p:nvPr/>
        </p:nvPicPr>
        <p:blipFill rotWithShape="1">
          <a:blip r:embed="rId3">
            <a:alphaModFix/>
          </a:blip>
          <a:srcRect l="41050" t="51811" r="52444" b="40580"/>
          <a:stretch/>
        </p:blipFill>
        <p:spPr>
          <a:xfrm>
            <a:off x="1355834" y="3372902"/>
            <a:ext cx="399393" cy="441435"/>
          </a:xfrm>
          <a:prstGeom prst="rect">
            <a:avLst/>
          </a:prstGeom>
        </p:spPr>
      </p:pic>
      <p:pic>
        <p:nvPicPr>
          <p:cNvPr id="9" name="Picture 8"/>
          <p:cNvPicPr>
            <a:picLocks noChangeAspect="1"/>
          </p:cNvPicPr>
          <p:nvPr/>
        </p:nvPicPr>
        <p:blipFill rotWithShape="1">
          <a:blip r:embed="rId3">
            <a:alphaModFix/>
          </a:blip>
          <a:srcRect l="41050" t="51811" r="52444" b="40580"/>
          <a:stretch/>
        </p:blipFill>
        <p:spPr>
          <a:xfrm>
            <a:off x="1967512" y="3372901"/>
            <a:ext cx="399393" cy="441435"/>
          </a:xfrm>
          <a:prstGeom prst="rect">
            <a:avLst/>
          </a:prstGeom>
        </p:spPr>
      </p:pic>
      <p:pic>
        <p:nvPicPr>
          <p:cNvPr id="10" name="Picture 9"/>
          <p:cNvPicPr>
            <a:picLocks noChangeAspect="1"/>
          </p:cNvPicPr>
          <p:nvPr/>
        </p:nvPicPr>
        <p:blipFill rotWithShape="1">
          <a:blip r:embed="rId3">
            <a:alphaModFix/>
          </a:blip>
          <a:srcRect l="41050" t="51811" r="52444" b="40580"/>
          <a:stretch/>
        </p:blipFill>
        <p:spPr>
          <a:xfrm>
            <a:off x="3139414" y="3382494"/>
            <a:ext cx="399393" cy="441435"/>
          </a:xfrm>
          <a:prstGeom prst="rect">
            <a:avLst/>
          </a:prstGeom>
        </p:spPr>
      </p:pic>
      <p:pic>
        <p:nvPicPr>
          <p:cNvPr id="11" name="Picture 10"/>
          <p:cNvPicPr>
            <a:picLocks noChangeAspect="1"/>
          </p:cNvPicPr>
          <p:nvPr/>
        </p:nvPicPr>
        <p:blipFill rotWithShape="1">
          <a:blip r:embed="rId3">
            <a:alphaModFix/>
          </a:blip>
          <a:srcRect l="41050" t="51811" r="52444" b="40580"/>
          <a:stretch/>
        </p:blipFill>
        <p:spPr>
          <a:xfrm>
            <a:off x="4654315" y="3309839"/>
            <a:ext cx="399393" cy="441435"/>
          </a:xfrm>
          <a:prstGeom prst="rect">
            <a:avLst/>
          </a:prstGeom>
        </p:spPr>
      </p:pic>
      <p:pic>
        <p:nvPicPr>
          <p:cNvPr id="12" name="Picture 11"/>
          <p:cNvPicPr>
            <a:picLocks noChangeAspect="1"/>
          </p:cNvPicPr>
          <p:nvPr/>
        </p:nvPicPr>
        <p:blipFill rotWithShape="1">
          <a:blip r:embed="rId3">
            <a:alphaModFix/>
          </a:blip>
          <a:srcRect l="41050" t="51811" r="52444" b="40580"/>
          <a:stretch/>
        </p:blipFill>
        <p:spPr>
          <a:xfrm>
            <a:off x="5892332" y="3309840"/>
            <a:ext cx="399393" cy="441435"/>
          </a:xfrm>
          <a:prstGeom prst="rect">
            <a:avLst/>
          </a:prstGeom>
        </p:spPr>
      </p:pic>
      <p:sp>
        <p:nvSpPr>
          <p:cNvPr id="14" name="Text Placeholder 2"/>
          <p:cNvSpPr>
            <a:spLocks noGrp="1"/>
          </p:cNvSpPr>
          <p:nvPr>
            <p:ph type="body" idx="1"/>
          </p:nvPr>
        </p:nvSpPr>
        <p:spPr>
          <a:xfrm>
            <a:off x="7486323" y="1414534"/>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Starting from the center-most strip</a:t>
            </a:r>
            <a:endParaRPr lang="en-US" dirty="0" smtClean="0">
              <a:solidFill>
                <a:schemeClr val="tx1">
                  <a:lumMod val="50000"/>
                  <a:lumOff val="50000"/>
                </a:schemeClr>
              </a:solidFill>
              <a:latin typeface="Helvetica Neue" charset="0"/>
              <a:ea typeface="Helvetica Neue" charset="0"/>
              <a:cs typeface="Helvetica Neue" charset="0"/>
            </a:endParaRPr>
          </a:p>
          <a:p>
            <a:pPr marL="380990" indent="-380990"/>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2639127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blip>
          <a:srcRect t="18897"/>
          <a:stretch/>
        </p:blipFill>
        <p:spPr>
          <a:xfrm>
            <a:off x="1112019" y="1321093"/>
            <a:ext cx="5519652" cy="4355869"/>
          </a:xfrm>
          <a:prstGeom prst="rect">
            <a:avLst/>
          </a:prstGeom>
        </p:spPr>
      </p:pic>
      <p:pic>
        <p:nvPicPr>
          <p:cNvPr id="6" name="Picture 5"/>
          <p:cNvPicPr>
            <a:picLocks noChangeAspect="1"/>
          </p:cNvPicPr>
          <p:nvPr/>
        </p:nvPicPr>
        <p:blipFill rotWithShape="1">
          <a:blip r:embed="rId3">
            <a:alphaModFix/>
          </a:blip>
          <a:srcRect l="7020" t="12681" r="79282"/>
          <a:stretch/>
        </p:blipFill>
        <p:spPr>
          <a:xfrm>
            <a:off x="1112019" y="1166648"/>
            <a:ext cx="800864" cy="4960884"/>
          </a:xfrm>
          <a:prstGeom prst="rect">
            <a:avLst/>
          </a:prstGeom>
        </p:spPr>
      </p:pic>
      <p:pic>
        <p:nvPicPr>
          <p:cNvPr id="5" name="Picture 4"/>
          <p:cNvPicPr>
            <a:picLocks noChangeAspect="1"/>
          </p:cNvPicPr>
          <p:nvPr/>
        </p:nvPicPr>
        <p:blipFill rotWithShape="1">
          <a:blip r:embed="rId3">
            <a:alphaModFix/>
          </a:blip>
          <a:srcRect l="41050" t="51811" r="52444" b="40580"/>
          <a:stretch/>
        </p:blipFill>
        <p:spPr>
          <a:xfrm>
            <a:off x="1967512" y="3372901"/>
            <a:ext cx="399393" cy="441435"/>
          </a:xfrm>
          <a:prstGeom prst="rect">
            <a:avLst/>
          </a:prstGeom>
        </p:spPr>
      </p:pic>
      <p:pic>
        <p:nvPicPr>
          <p:cNvPr id="8" name="Picture 7"/>
          <p:cNvPicPr>
            <a:picLocks noChangeAspect="1"/>
          </p:cNvPicPr>
          <p:nvPr/>
        </p:nvPicPr>
        <p:blipFill rotWithShape="1">
          <a:blip r:embed="rId3">
            <a:alphaModFix/>
          </a:blip>
          <a:srcRect l="41050" t="51811" r="52444" b="40580"/>
          <a:stretch/>
        </p:blipFill>
        <p:spPr>
          <a:xfrm>
            <a:off x="3139414" y="3382494"/>
            <a:ext cx="399393" cy="441435"/>
          </a:xfrm>
          <a:prstGeom prst="rect">
            <a:avLst/>
          </a:prstGeom>
        </p:spPr>
      </p:pic>
      <p:pic>
        <p:nvPicPr>
          <p:cNvPr id="9" name="Picture 8"/>
          <p:cNvPicPr>
            <a:picLocks noChangeAspect="1"/>
          </p:cNvPicPr>
          <p:nvPr/>
        </p:nvPicPr>
        <p:blipFill rotWithShape="1">
          <a:blip r:embed="rId3">
            <a:alphaModFix/>
          </a:blip>
          <a:srcRect l="41050" t="51811" r="52444" b="40580"/>
          <a:stretch/>
        </p:blipFill>
        <p:spPr>
          <a:xfrm>
            <a:off x="4654315" y="3309839"/>
            <a:ext cx="399393" cy="441435"/>
          </a:xfrm>
          <a:prstGeom prst="rect">
            <a:avLst/>
          </a:prstGeom>
        </p:spPr>
      </p:pic>
      <p:pic>
        <p:nvPicPr>
          <p:cNvPr id="10" name="Picture 9"/>
          <p:cNvPicPr>
            <a:picLocks noChangeAspect="1"/>
          </p:cNvPicPr>
          <p:nvPr/>
        </p:nvPicPr>
        <p:blipFill rotWithShape="1">
          <a:blip r:embed="rId3">
            <a:alphaModFix/>
          </a:blip>
          <a:srcRect l="41050" t="51811" r="52444" b="40580"/>
          <a:stretch/>
        </p:blipFill>
        <p:spPr>
          <a:xfrm>
            <a:off x="5892332" y="3309840"/>
            <a:ext cx="399393" cy="441435"/>
          </a:xfrm>
          <a:prstGeom prst="rect">
            <a:avLst/>
          </a:prstGeom>
        </p:spPr>
      </p:pic>
      <p:sp>
        <p:nvSpPr>
          <p:cNvPr id="12" name="Rectangle 11"/>
          <p:cNvSpPr/>
          <p:nvPr/>
        </p:nvSpPr>
        <p:spPr>
          <a:xfrm>
            <a:off x="1967513" y="1037735"/>
            <a:ext cx="4718788" cy="4784996"/>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 Placeholder 2"/>
          <p:cNvSpPr>
            <a:spLocks noGrp="1"/>
          </p:cNvSpPr>
          <p:nvPr>
            <p:ph type="body" idx="1"/>
          </p:nvPr>
        </p:nvSpPr>
        <p:spPr>
          <a:xfrm>
            <a:off x="7486323" y="1414534"/>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We identify the closest neighboring points above, and below, within a search window</a:t>
            </a:r>
            <a:endParaRPr lang="en-US" dirty="0" smtClean="0">
              <a:solidFill>
                <a:schemeClr val="tx1">
                  <a:lumMod val="50000"/>
                  <a:lumOff val="50000"/>
                </a:schemeClr>
              </a:solidFill>
              <a:latin typeface="Helvetica Neue" charset="0"/>
              <a:ea typeface="Helvetica Neue" charset="0"/>
              <a:cs typeface="Helvetica Neue" charset="0"/>
            </a:endParaRPr>
          </a:p>
          <a:p>
            <a:pPr marL="380990" indent="-380990"/>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8207359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alphaModFix/>
          </a:blip>
          <a:srcRect t="11744"/>
          <a:stretch/>
        </p:blipFill>
        <p:spPr>
          <a:xfrm>
            <a:off x="830317" y="1048246"/>
            <a:ext cx="5843394" cy="5163368"/>
          </a:xfrm>
          <a:prstGeom prst="rect">
            <a:avLst/>
          </a:prstGeom>
        </p:spPr>
      </p:pic>
      <p:sp>
        <p:nvSpPr>
          <p:cNvPr id="14" name="Text Placeholder 2"/>
          <p:cNvSpPr>
            <a:spLocks noGrp="1"/>
          </p:cNvSpPr>
          <p:nvPr>
            <p:ph type="body" idx="1"/>
          </p:nvPr>
        </p:nvSpPr>
        <p:spPr>
          <a:xfrm>
            <a:off x="7486323" y="1414534"/>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This allows us to approximate the location of the column lines</a:t>
            </a:r>
            <a:endParaRPr lang="en-US" dirty="0" smtClean="0">
              <a:solidFill>
                <a:schemeClr val="tx1">
                  <a:lumMod val="50000"/>
                  <a:lumOff val="50000"/>
                </a:schemeClr>
              </a:solidFill>
              <a:latin typeface="Helvetica Neue" charset="0"/>
              <a:ea typeface="Helvetica Neue" charset="0"/>
              <a:cs typeface="Helvetica Neue" charset="0"/>
            </a:endParaRPr>
          </a:p>
          <a:p>
            <a:pPr marL="380990" indent="-380990"/>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6143062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00070" y="0"/>
            <a:ext cx="6791930" cy="6858000"/>
          </a:xfrm>
          <a:prstGeom prst="rect">
            <a:avLst/>
          </a:prstGeom>
        </p:spPr>
      </p:pic>
      <p:sp>
        <p:nvSpPr>
          <p:cNvPr id="10" name="Text Placeholder 2"/>
          <p:cNvSpPr txBox="1">
            <a:spLocks/>
          </p:cNvSpPr>
          <p:nvPr/>
        </p:nvSpPr>
        <p:spPr>
          <a:xfrm>
            <a:off x="435478" y="671720"/>
            <a:ext cx="4497987" cy="5580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80990" indent="-380990"/>
            <a:endParaRPr lang="en-US" dirty="0" smtClean="0">
              <a:solidFill>
                <a:schemeClr val="tx1">
                  <a:lumMod val="50000"/>
                  <a:lumOff val="50000"/>
                </a:schemeClr>
              </a:solidFill>
              <a:latin typeface="Helvetica" charset="0"/>
              <a:ea typeface="Helvetica" charset="0"/>
              <a:cs typeface="Helvetica" charset="0"/>
            </a:endParaRPr>
          </a:p>
          <a:p>
            <a:pPr marL="0" indent="0">
              <a:buNone/>
            </a:pPr>
            <a:r>
              <a:rPr lang="en-US" b="1" dirty="0" smtClean="0">
                <a:solidFill>
                  <a:schemeClr val="tx1">
                    <a:lumMod val="50000"/>
                    <a:lumOff val="50000"/>
                  </a:schemeClr>
                </a:solidFill>
                <a:latin typeface="Helvetica" charset="0"/>
                <a:ea typeface="Helvetica" charset="0"/>
                <a:cs typeface="Helvetica" charset="0"/>
              </a:rPr>
              <a:t>Data collection:</a:t>
            </a:r>
            <a:br>
              <a:rPr lang="en-US" b="1" dirty="0" smtClean="0">
                <a:solidFill>
                  <a:schemeClr val="tx1">
                    <a:lumMod val="50000"/>
                    <a:lumOff val="50000"/>
                  </a:schemeClr>
                </a:solidFill>
                <a:latin typeface="Helvetica" charset="0"/>
                <a:ea typeface="Helvetica" charset="0"/>
                <a:cs typeface="Helvetica" charset="0"/>
              </a:rPr>
            </a:br>
            <a:r>
              <a:rPr lang="en-US" b="1" dirty="0" smtClean="0">
                <a:solidFill>
                  <a:schemeClr val="tx1">
                    <a:lumMod val="50000"/>
                    <a:lumOff val="50000"/>
                  </a:schemeClr>
                </a:solidFill>
                <a:latin typeface="Helvetica" charset="0"/>
                <a:ea typeface="Helvetica" charset="0"/>
                <a:cs typeface="Helvetica" charset="0"/>
              </a:rPr>
              <a:t>A 5,000 year tradition</a:t>
            </a:r>
          </a:p>
          <a:p>
            <a:pPr marL="0" indent="0">
              <a:buFont typeface="Arial"/>
              <a:buNone/>
            </a:pPr>
            <a:endParaRPr lang="en-US" dirty="0" smtClean="0">
              <a:solidFill>
                <a:schemeClr val="tx1">
                  <a:lumMod val="50000"/>
                  <a:lumOff val="50000"/>
                </a:schemeClr>
              </a:solidFill>
              <a:latin typeface="Helvetica" charset="0"/>
              <a:ea typeface="Helvetica" charset="0"/>
              <a:cs typeface="Helvetica" charset="0"/>
            </a:endParaRPr>
          </a:p>
          <a:p>
            <a:pPr marL="0" indent="0">
              <a:buFont typeface="Arial"/>
              <a:buNone/>
            </a:pPr>
            <a:endParaRPr lang="en-US" dirty="0" smtClean="0">
              <a:solidFill>
                <a:schemeClr val="tx1">
                  <a:lumMod val="50000"/>
                  <a:lumOff val="50000"/>
                </a:schemeClr>
              </a:solidFill>
              <a:latin typeface="Helvetica" charset="0"/>
              <a:ea typeface="Helvetica" charset="0"/>
              <a:cs typeface="Helvetica" charset="0"/>
            </a:endParaRPr>
          </a:p>
          <a:p>
            <a:pPr marL="0" indent="0">
              <a:buFont typeface="Arial"/>
              <a:buNone/>
            </a:pPr>
            <a:r>
              <a:rPr lang="en-US" dirty="0" smtClean="0">
                <a:solidFill>
                  <a:schemeClr val="tx1">
                    <a:lumMod val="50000"/>
                    <a:lumOff val="50000"/>
                  </a:schemeClr>
                </a:solidFill>
                <a:latin typeface="Helvetica" charset="0"/>
                <a:ea typeface="Helvetica" charset="0"/>
                <a:cs typeface="Helvetica" charset="0"/>
              </a:rPr>
              <a:t>1600 B.C.: Egyptians kept medical records on prominent patients</a:t>
            </a:r>
          </a:p>
          <a:p>
            <a:pPr marL="380990" indent="-380990"/>
            <a:endParaRPr lang="en-US" dirty="0" smtClean="0">
              <a:solidFill>
                <a:schemeClr val="tx1">
                  <a:lumMod val="50000"/>
                  <a:lumOff val="50000"/>
                </a:schemeClr>
              </a:solidFill>
              <a:latin typeface="Helvetica" charset="0"/>
              <a:ea typeface="Helvetica" charset="0"/>
              <a:cs typeface="Helvetica" charset="0"/>
            </a:endParaRPr>
          </a:p>
          <a:p>
            <a:endParaRPr lang="en-US" dirty="0">
              <a:solidFill>
                <a:schemeClr val="tx1">
                  <a:lumMod val="50000"/>
                  <a:lumOff val="50000"/>
                </a:schemeClr>
              </a:solidFill>
              <a:latin typeface="Helvetica" charset="0"/>
              <a:ea typeface="Helvetica" charset="0"/>
              <a:cs typeface="Helvetica" charset="0"/>
            </a:endParaRPr>
          </a:p>
        </p:txBody>
      </p:sp>
      <p:pic>
        <p:nvPicPr>
          <p:cNvPr id="15" name="Picture 14"/>
          <p:cNvPicPr>
            <a:picLocks noChangeAspect="1"/>
          </p:cNvPicPr>
          <p:nvPr/>
        </p:nvPicPr>
        <p:blipFill>
          <a:blip r:embed="rId3"/>
          <a:stretch>
            <a:fillRect/>
          </a:stretch>
        </p:blipFill>
        <p:spPr>
          <a:xfrm>
            <a:off x="5400070" y="0"/>
            <a:ext cx="6778212" cy="6858000"/>
          </a:xfrm>
          <a:prstGeom prst="rect">
            <a:avLst/>
          </a:prstGeom>
        </p:spPr>
      </p:pic>
    </p:spTree>
    <p:extLst>
      <p:ext uri="{BB962C8B-B14F-4D97-AF65-F5344CB8AC3E}">
        <p14:creationId xmlns:p14="http://schemas.microsoft.com/office/powerpoint/2010/main" val="14912536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blip>
          <a:srcRect l="8675" t="11716"/>
          <a:stretch/>
        </p:blipFill>
        <p:spPr>
          <a:xfrm>
            <a:off x="830317" y="704193"/>
            <a:ext cx="6085491" cy="5444358"/>
          </a:xfrm>
          <a:prstGeom prst="rect">
            <a:avLst/>
          </a:prstGeom>
        </p:spPr>
      </p:pic>
      <p:sp>
        <p:nvSpPr>
          <p:cNvPr id="6" name="Text Placeholder 2"/>
          <p:cNvSpPr>
            <a:spLocks noGrp="1"/>
          </p:cNvSpPr>
          <p:nvPr>
            <p:ph type="body" idx="1"/>
          </p:nvPr>
        </p:nvSpPr>
        <p:spPr>
          <a:xfrm>
            <a:off x="7486323" y="1414534"/>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The same process may be performed to estimate the location of the row lines</a:t>
            </a:r>
          </a:p>
          <a:p>
            <a:pPr marL="0" indent="0">
              <a:buNone/>
            </a:pPr>
            <a:endParaRPr lang="en-US" dirty="0">
              <a:solidFill>
                <a:schemeClr val="tx1">
                  <a:lumMod val="50000"/>
                  <a:lumOff val="50000"/>
                </a:schemeClr>
              </a:solidFill>
              <a:latin typeface="Helvetica Neue" charset="0"/>
              <a:ea typeface="Helvetica Neue" charset="0"/>
              <a:cs typeface="Helvetica Neue" charset="0"/>
            </a:endParaRPr>
          </a:p>
          <a:p>
            <a:pPr marL="0" indent="0">
              <a:buNone/>
            </a:pPr>
            <a:r>
              <a:rPr lang="en-US" dirty="0" smtClean="0">
                <a:solidFill>
                  <a:schemeClr val="tx1">
                    <a:lumMod val="50000"/>
                    <a:lumOff val="50000"/>
                  </a:schemeClr>
                </a:solidFill>
                <a:latin typeface="Helvetica Neue" charset="0"/>
                <a:ea typeface="Helvetica Neue" charset="0"/>
                <a:cs typeface="Helvetica Neue" charset="0"/>
              </a:rPr>
              <a:t>The intersection of the row and column lines identify the borders of each cell image</a:t>
            </a:r>
            <a:endParaRPr lang="en-US" dirty="0" smtClean="0">
              <a:solidFill>
                <a:schemeClr val="tx1">
                  <a:lumMod val="50000"/>
                  <a:lumOff val="50000"/>
                </a:schemeClr>
              </a:solidFill>
              <a:latin typeface="Helvetica Neue" charset="0"/>
              <a:ea typeface="Helvetica Neue" charset="0"/>
              <a:cs typeface="Helvetica Neue" charset="0"/>
            </a:endParaRPr>
          </a:p>
          <a:p>
            <a:pPr marL="380990" indent="-380990"/>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361425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blip>
          <a:srcRect t="14871"/>
          <a:stretch/>
        </p:blipFill>
        <p:spPr>
          <a:xfrm>
            <a:off x="948130" y="830316"/>
            <a:ext cx="6114824" cy="4666593"/>
          </a:xfrm>
          <a:prstGeom prst="rect">
            <a:avLst/>
          </a:prstGeom>
        </p:spPr>
      </p:pic>
      <p:sp>
        <p:nvSpPr>
          <p:cNvPr id="6" name="Text Placeholder 2"/>
          <p:cNvSpPr>
            <a:spLocks noGrp="1"/>
          </p:cNvSpPr>
          <p:nvPr>
            <p:ph type="body" idx="1"/>
          </p:nvPr>
        </p:nvSpPr>
        <p:spPr>
          <a:xfrm>
            <a:off x="7486323" y="1414534"/>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Allowing us to extract the images, for further processing</a:t>
            </a:r>
            <a:endParaRPr lang="en-US" dirty="0" smtClean="0">
              <a:solidFill>
                <a:schemeClr val="tx1">
                  <a:lumMod val="50000"/>
                  <a:lumOff val="50000"/>
                </a:schemeClr>
              </a:solidFill>
              <a:latin typeface="Helvetica Neue" charset="0"/>
              <a:ea typeface="Helvetica Neue" charset="0"/>
              <a:cs typeface="Helvetica Neue" charset="0"/>
            </a:endParaRPr>
          </a:p>
          <a:p>
            <a:pPr marL="380990" indent="-380990"/>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6650058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the </a:t>
            </a:r>
            <a:r>
              <a:rPr lang="en-US" dirty="0"/>
              <a:t>T</a:t>
            </a:r>
            <a:r>
              <a:rPr lang="en-US" dirty="0" smtClean="0"/>
              <a:t>ool Works: 4 Steps</a:t>
            </a:r>
            <a:endParaRPr lang="en-US" dirty="0"/>
          </a:p>
        </p:txBody>
      </p:sp>
      <p:pic>
        <p:nvPicPr>
          <p:cNvPr id="4" name="Picture 3"/>
          <p:cNvPicPr>
            <a:picLocks noChangeAspect="1"/>
          </p:cNvPicPr>
          <p:nvPr/>
        </p:nvPicPr>
        <p:blipFill rotWithShape="1">
          <a:blip r:embed="rId3"/>
          <a:srcRect t="15360"/>
          <a:stretch/>
        </p:blipFill>
        <p:spPr>
          <a:xfrm>
            <a:off x="5439679" y="1965016"/>
            <a:ext cx="5764496" cy="4072555"/>
          </a:xfrm>
          <a:prstGeom prst="rect">
            <a:avLst/>
          </a:prstGeom>
        </p:spPr>
      </p:pic>
      <p:sp>
        <p:nvSpPr>
          <p:cNvPr id="6" name="Content Placeholder 2"/>
          <p:cNvSpPr txBox="1">
            <a:spLocks/>
          </p:cNvSpPr>
          <p:nvPr/>
        </p:nvSpPr>
        <p:spPr>
          <a:xfrm>
            <a:off x="838200" y="1825625"/>
            <a:ext cx="509282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solidFill>
                  <a:srgbClr val="C00000"/>
                </a:solidFill>
                <a:latin typeface="Helvetica Neue" charset="0"/>
                <a:ea typeface="Helvetica Neue" charset="0"/>
                <a:cs typeface="Helvetica Neue" charset="0"/>
              </a:rPr>
              <a:t>Step 1: </a:t>
            </a:r>
            <a:r>
              <a:rPr lang="en-US" sz="2400" dirty="0" smtClean="0">
                <a:solidFill>
                  <a:srgbClr val="C00000"/>
                </a:solidFill>
                <a:latin typeface="Helvetica Neue" charset="0"/>
                <a:ea typeface="Helvetica Neue" charset="0"/>
                <a:cs typeface="Helvetica Neue" charset="0"/>
              </a:rPr>
              <a:t>the extraction of cell images from the spreadsheet grid </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2: </a:t>
            </a:r>
            <a:r>
              <a:rPr lang="en-US" sz="2400" dirty="0" smtClean="0">
                <a:solidFill>
                  <a:schemeClr val="tx1">
                    <a:lumMod val="50000"/>
                    <a:lumOff val="50000"/>
                  </a:schemeClr>
                </a:solidFill>
                <a:latin typeface="Helvetica Neue" charset="0"/>
                <a:ea typeface="Helvetica Neue" charset="0"/>
                <a:cs typeface="Helvetica Neue" charset="0"/>
              </a:rPr>
              <a:t>machine recognition of digits within the cells</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3: </a:t>
            </a:r>
            <a:r>
              <a:rPr lang="en-US" sz="2400" dirty="0" smtClean="0">
                <a:solidFill>
                  <a:schemeClr val="tx1">
                    <a:lumMod val="50000"/>
                    <a:lumOff val="50000"/>
                  </a:schemeClr>
                </a:solidFill>
                <a:latin typeface="Helvetica Neue" charset="0"/>
                <a:ea typeface="Helvetica Neue" charset="0"/>
                <a:cs typeface="Helvetica Neue" charset="0"/>
              </a:rPr>
              <a:t>human transcription of cells  with challenging content</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4: </a:t>
            </a:r>
            <a:r>
              <a:rPr lang="en-US" sz="2400" dirty="0" smtClean="0">
                <a:solidFill>
                  <a:schemeClr val="tx1">
                    <a:lumMod val="50000"/>
                    <a:lumOff val="50000"/>
                  </a:schemeClr>
                </a:solidFill>
                <a:latin typeface="Helvetica Neue" charset="0"/>
                <a:ea typeface="Helvetica Neue" charset="0"/>
                <a:cs typeface="Helvetica Neue" charset="0"/>
              </a:rPr>
              <a:t>feedback of human transcription results to the machine</a:t>
            </a:r>
            <a:endParaRPr lang="en-US" sz="2400" dirty="0"/>
          </a:p>
        </p:txBody>
      </p:sp>
    </p:spTree>
    <p:extLst>
      <p:ext uri="{BB962C8B-B14F-4D97-AF65-F5344CB8AC3E}">
        <p14:creationId xmlns:p14="http://schemas.microsoft.com/office/powerpoint/2010/main" val="19453579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alphaModFix/>
          </a:blip>
          <a:srcRect t="14871"/>
          <a:stretch/>
        </p:blipFill>
        <p:spPr>
          <a:xfrm>
            <a:off x="5430048" y="1224365"/>
            <a:ext cx="5964696" cy="4552021"/>
          </a:xfrm>
          <a:prstGeom prst="rect">
            <a:avLst/>
          </a:prstGeom>
        </p:spPr>
      </p:pic>
      <p:sp>
        <p:nvSpPr>
          <p:cNvPr id="9" name="Title 1"/>
          <p:cNvSpPr>
            <a:spLocks noGrp="1"/>
          </p:cNvSpPr>
          <p:nvPr>
            <p:ph type="title"/>
          </p:nvPr>
        </p:nvSpPr>
        <p:spPr>
          <a:xfrm>
            <a:off x="838200" y="365125"/>
            <a:ext cx="10515600" cy="1325563"/>
          </a:xfrm>
        </p:spPr>
        <p:txBody>
          <a:bodyPr/>
          <a:lstStyle/>
          <a:p>
            <a:r>
              <a:rPr lang="en-US" dirty="0" smtClean="0"/>
              <a:t>How the Tool Works: 4 Steps</a:t>
            </a:r>
            <a:endParaRPr lang="en-US" dirty="0"/>
          </a:p>
        </p:txBody>
      </p:sp>
      <p:sp>
        <p:nvSpPr>
          <p:cNvPr id="11" name="Content Placeholder 2"/>
          <p:cNvSpPr txBox="1">
            <a:spLocks/>
          </p:cNvSpPr>
          <p:nvPr/>
        </p:nvSpPr>
        <p:spPr>
          <a:xfrm>
            <a:off x="838200" y="1825625"/>
            <a:ext cx="509282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solidFill>
                  <a:srgbClr val="C00000"/>
                </a:solidFill>
                <a:latin typeface="Helvetica Neue" charset="0"/>
                <a:ea typeface="Helvetica Neue" charset="0"/>
                <a:cs typeface="Helvetica Neue" charset="0"/>
              </a:rPr>
              <a:t>Step 1: </a:t>
            </a:r>
            <a:r>
              <a:rPr lang="en-US" sz="2400" dirty="0" smtClean="0">
                <a:solidFill>
                  <a:srgbClr val="C00000"/>
                </a:solidFill>
                <a:latin typeface="Helvetica Neue" charset="0"/>
                <a:ea typeface="Helvetica Neue" charset="0"/>
                <a:cs typeface="Helvetica Neue" charset="0"/>
              </a:rPr>
              <a:t>the extraction of cell images from the spreadsheet grid </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2: </a:t>
            </a:r>
            <a:r>
              <a:rPr lang="en-US" sz="2400" dirty="0" smtClean="0">
                <a:solidFill>
                  <a:schemeClr val="tx1">
                    <a:lumMod val="50000"/>
                    <a:lumOff val="50000"/>
                  </a:schemeClr>
                </a:solidFill>
                <a:latin typeface="Helvetica Neue" charset="0"/>
                <a:ea typeface="Helvetica Neue" charset="0"/>
                <a:cs typeface="Helvetica Neue" charset="0"/>
              </a:rPr>
              <a:t>machine recognition of digits within the cells</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3: </a:t>
            </a:r>
            <a:r>
              <a:rPr lang="en-US" sz="2400" dirty="0" smtClean="0">
                <a:solidFill>
                  <a:schemeClr val="tx1">
                    <a:lumMod val="50000"/>
                    <a:lumOff val="50000"/>
                  </a:schemeClr>
                </a:solidFill>
                <a:latin typeface="Helvetica Neue" charset="0"/>
                <a:ea typeface="Helvetica Neue" charset="0"/>
                <a:cs typeface="Helvetica Neue" charset="0"/>
              </a:rPr>
              <a:t>human transcription of cells  with challenging content</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4: </a:t>
            </a:r>
            <a:r>
              <a:rPr lang="en-US" sz="2400" dirty="0" smtClean="0">
                <a:solidFill>
                  <a:schemeClr val="tx1">
                    <a:lumMod val="50000"/>
                    <a:lumOff val="50000"/>
                  </a:schemeClr>
                </a:solidFill>
                <a:latin typeface="Helvetica Neue" charset="0"/>
                <a:ea typeface="Helvetica Neue" charset="0"/>
                <a:cs typeface="Helvetica Neue" charset="0"/>
              </a:rPr>
              <a:t>feedback of human transcription results to the machine</a:t>
            </a:r>
            <a:endParaRPr lang="en-US" sz="2400" dirty="0"/>
          </a:p>
        </p:txBody>
      </p:sp>
    </p:spTree>
    <p:extLst>
      <p:ext uri="{BB962C8B-B14F-4D97-AF65-F5344CB8AC3E}">
        <p14:creationId xmlns:p14="http://schemas.microsoft.com/office/powerpoint/2010/main" val="956305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31029" y="1927123"/>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31029" y="3210232"/>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31029" y="4493341"/>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15581" y="19271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15580" y="3210232"/>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15579"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31425" y="3210232"/>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31424"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438429"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418981" y="15207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124057" y="15207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124056" y="3007031"/>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633045" y="3320644"/>
            <a:ext cx="397866" cy="646331"/>
          </a:xfrm>
          <a:prstGeom prst="rect">
            <a:avLst/>
          </a:prstGeom>
          <a:noFill/>
        </p:spPr>
        <p:txBody>
          <a:bodyPr wrap="none" rtlCol="0">
            <a:spAutoFit/>
          </a:bodyPr>
          <a:lstStyle/>
          <a:p>
            <a:r>
              <a:rPr lang="en-US" sz="3600" b="1" dirty="0" smtClean="0"/>
              <a:t>?</a:t>
            </a:r>
            <a:endParaRPr lang="en-US" sz="3600" b="1" dirty="0"/>
          </a:p>
        </p:txBody>
      </p:sp>
      <p:pic>
        <p:nvPicPr>
          <p:cNvPr id="17" name="Picture 16"/>
          <p:cNvPicPr>
            <a:picLocks noChangeAspect="1"/>
          </p:cNvPicPr>
          <p:nvPr/>
        </p:nvPicPr>
        <p:blipFill>
          <a:blip r:embed="rId3"/>
          <a:stretch>
            <a:fillRect/>
          </a:stretch>
        </p:blipFill>
        <p:spPr>
          <a:xfrm>
            <a:off x="8687944" y="1723318"/>
            <a:ext cx="877918" cy="877918"/>
          </a:xfrm>
          <a:prstGeom prst="rect">
            <a:avLst/>
          </a:prstGeom>
        </p:spPr>
      </p:pic>
      <p:pic>
        <p:nvPicPr>
          <p:cNvPr id="18" name="Picture 17"/>
          <p:cNvPicPr>
            <a:picLocks noChangeAspect="1"/>
          </p:cNvPicPr>
          <p:nvPr/>
        </p:nvPicPr>
        <p:blipFill>
          <a:blip r:embed="rId3"/>
          <a:stretch>
            <a:fillRect/>
          </a:stretch>
        </p:blipFill>
        <p:spPr>
          <a:xfrm>
            <a:off x="10393019" y="1723318"/>
            <a:ext cx="877918" cy="877918"/>
          </a:xfrm>
          <a:prstGeom prst="rect">
            <a:avLst/>
          </a:prstGeom>
        </p:spPr>
      </p:pic>
      <p:pic>
        <p:nvPicPr>
          <p:cNvPr id="20" name="Picture 19"/>
          <p:cNvPicPr>
            <a:picLocks noChangeAspect="1"/>
          </p:cNvPicPr>
          <p:nvPr/>
        </p:nvPicPr>
        <p:blipFill>
          <a:blip r:embed="rId3"/>
          <a:stretch>
            <a:fillRect/>
          </a:stretch>
        </p:blipFill>
        <p:spPr>
          <a:xfrm>
            <a:off x="6888746" y="3412222"/>
            <a:ext cx="877918" cy="877918"/>
          </a:xfrm>
          <a:prstGeom prst="rect">
            <a:avLst/>
          </a:prstGeom>
        </p:spPr>
      </p:pic>
      <p:pic>
        <p:nvPicPr>
          <p:cNvPr id="21" name="Picture 20"/>
          <p:cNvPicPr>
            <a:picLocks noChangeAspect="1"/>
          </p:cNvPicPr>
          <p:nvPr/>
        </p:nvPicPr>
        <p:blipFill>
          <a:blip r:embed="rId3"/>
          <a:stretch>
            <a:fillRect/>
          </a:stretch>
        </p:blipFill>
        <p:spPr>
          <a:xfrm>
            <a:off x="9711812" y="4695935"/>
            <a:ext cx="877918" cy="877918"/>
          </a:xfrm>
          <a:prstGeom prst="rect">
            <a:avLst/>
          </a:prstGeom>
        </p:spPr>
      </p:pic>
      <p:sp>
        <p:nvSpPr>
          <p:cNvPr id="22" name="TextBox 21"/>
          <p:cNvSpPr txBox="1"/>
          <p:nvPr/>
        </p:nvSpPr>
        <p:spPr>
          <a:xfrm>
            <a:off x="8540413" y="4811729"/>
            <a:ext cx="397866" cy="646331"/>
          </a:xfrm>
          <a:prstGeom prst="rect">
            <a:avLst/>
          </a:prstGeom>
          <a:noFill/>
        </p:spPr>
        <p:txBody>
          <a:bodyPr wrap="none" rtlCol="0">
            <a:spAutoFit/>
          </a:bodyPr>
          <a:lstStyle/>
          <a:p>
            <a:r>
              <a:rPr lang="en-US" sz="3600" b="1" dirty="0" smtClean="0"/>
              <a:t>?</a:t>
            </a:r>
            <a:endParaRPr lang="en-US" sz="3600" b="1" dirty="0"/>
          </a:p>
        </p:txBody>
      </p:sp>
      <p:sp>
        <p:nvSpPr>
          <p:cNvPr id="25" name="Title 1"/>
          <p:cNvSpPr>
            <a:spLocks noGrp="1"/>
          </p:cNvSpPr>
          <p:nvPr>
            <p:ph type="title"/>
          </p:nvPr>
        </p:nvSpPr>
        <p:spPr>
          <a:xfrm>
            <a:off x="838200" y="365125"/>
            <a:ext cx="10515600" cy="1325563"/>
          </a:xfrm>
        </p:spPr>
        <p:txBody>
          <a:bodyPr/>
          <a:lstStyle/>
          <a:p>
            <a:r>
              <a:rPr lang="en-US" dirty="0" smtClean="0"/>
              <a:t>How the Tool Works: 4 Steps</a:t>
            </a:r>
            <a:endParaRPr lang="en-US" dirty="0"/>
          </a:p>
        </p:txBody>
      </p:sp>
      <p:sp>
        <p:nvSpPr>
          <p:cNvPr id="26" name="Content Placeholder 2"/>
          <p:cNvSpPr>
            <a:spLocks noGrp="1"/>
          </p:cNvSpPr>
          <p:nvPr>
            <p:ph idx="1"/>
          </p:nvPr>
        </p:nvSpPr>
        <p:spPr>
          <a:xfrm>
            <a:off x="838200" y="1825625"/>
            <a:ext cx="5092828" cy="4351338"/>
          </a:xfrm>
        </p:spPr>
        <p:txBody>
          <a:bodyPr>
            <a:noAutofit/>
          </a:bodyPr>
          <a:lstStyle/>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1: </a:t>
            </a:r>
            <a:r>
              <a:rPr lang="en-US" sz="2400" dirty="0" smtClean="0">
                <a:solidFill>
                  <a:schemeClr val="tx1">
                    <a:lumMod val="50000"/>
                    <a:lumOff val="50000"/>
                  </a:schemeClr>
                </a:solidFill>
                <a:latin typeface="Helvetica Neue" charset="0"/>
                <a:ea typeface="Helvetica Neue" charset="0"/>
                <a:cs typeface="Helvetica Neue" charset="0"/>
              </a:rPr>
              <a:t>the extraction of cell images from the spreadsheet grid </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rgbClr val="C00000"/>
                </a:solidFill>
                <a:latin typeface="Helvetica Neue" charset="0"/>
                <a:ea typeface="Helvetica Neue" charset="0"/>
                <a:cs typeface="Helvetica Neue" charset="0"/>
              </a:rPr>
              <a:t>Step </a:t>
            </a:r>
            <a:r>
              <a:rPr lang="en-US" sz="2400" b="1" dirty="0" smtClean="0">
                <a:solidFill>
                  <a:srgbClr val="C00000"/>
                </a:solidFill>
                <a:latin typeface="Helvetica Neue" charset="0"/>
                <a:ea typeface="Helvetica Neue" charset="0"/>
                <a:cs typeface="Helvetica Neue" charset="0"/>
              </a:rPr>
              <a:t>2</a:t>
            </a:r>
            <a:r>
              <a:rPr lang="en-US" sz="2400" b="1" dirty="0">
                <a:solidFill>
                  <a:srgbClr val="C00000"/>
                </a:solidFill>
                <a:latin typeface="Helvetica Neue" charset="0"/>
                <a:ea typeface="Helvetica Neue" charset="0"/>
                <a:cs typeface="Helvetica Neue" charset="0"/>
              </a:rPr>
              <a:t>:</a:t>
            </a:r>
            <a:r>
              <a:rPr lang="en-US" sz="2400" b="1" dirty="0" smtClean="0">
                <a:solidFill>
                  <a:srgbClr val="C00000"/>
                </a:solidFill>
                <a:latin typeface="Helvetica Neue" charset="0"/>
                <a:ea typeface="Helvetica Neue" charset="0"/>
                <a:cs typeface="Helvetica Neue" charset="0"/>
              </a:rPr>
              <a:t> </a:t>
            </a:r>
            <a:r>
              <a:rPr lang="en-US" sz="2400" dirty="0" smtClean="0">
                <a:solidFill>
                  <a:srgbClr val="C00000"/>
                </a:solidFill>
                <a:latin typeface="Helvetica Neue" charset="0"/>
                <a:ea typeface="Helvetica Neue" charset="0"/>
                <a:cs typeface="Helvetica Neue" charset="0"/>
              </a:rPr>
              <a:t>machine recognition of digits within the cells</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3: </a:t>
            </a:r>
            <a:r>
              <a:rPr lang="en-US" sz="2400" dirty="0" smtClean="0">
                <a:solidFill>
                  <a:schemeClr val="tx1">
                    <a:lumMod val="50000"/>
                    <a:lumOff val="50000"/>
                  </a:schemeClr>
                </a:solidFill>
                <a:latin typeface="Helvetica Neue" charset="0"/>
                <a:ea typeface="Helvetica Neue" charset="0"/>
                <a:cs typeface="Helvetica Neue" charset="0"/>
              </a:rPr>
              <a:t>human transcription of cells  with challenging content</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4: </a:t>
            </a:r>
            <a:r>
              <a:rPr lang="en-US" sz="2400" dirty="0" smtClean="0">
                <a:solidFill>
                  <a:schemeClr val="tx1">
                    <a:lumMod val="50000"/>
                    <a:lumOff val="50000"/>
                  </a:schemeClr>
                </a:solidFill>
                <a:latin typeface="Helvetica Neue" charset="0"/>
                <a:ea typeface="Helvetica Neue" charset="0"/>
                <a:cs typeface="Helvetica Neue" charset="0"/>
              </a:rPr>
              <a:t>feedback of human transcription results to the machine</a:t>
            </a:r>
            <a:endParaRPr lang="en-US" sz="2400" dirty="0"/>
          </a:p>
        </p:txBody>
      </p:sp>
    </p:spTree>
    <p:extLst>
      <p:ext uri="{BB962C8B-B14F-4D97-AF65-F5344CB8AC3E}">
        <p14:creationId xmlns:p14="http://schemas.microsoft.com/office/powerpoint/2010/main" val="20082782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020"/>
          <p:cNvPicPr preferRelativeResize="0"/>
          <p:nvPr/>
        </p:nvPicPr>
        <p:blipFill>
          <a:blip r:embed="rId2">
            <a:alphaModFix/>
          </a:blip>
          <a:stretch>
            <a:fillRect/>
          </a:stretch>
        </p:blipFill>
        <p:spPr>
          <a:xfrm>
            <a:off x="5701812" y="1986456"/>
            <a:ext cx="5377810" cy="3615112"/>
          </a:xfrm>
          <a:prstGeom prst="rect">
            <a:avLst/>
          </a:prstGeom>
          <a:noFill/>
          <a:ln>
            <a:noFill/>
          </a:ln>
        </p:spPr>
      </p:pic>
      <p:sp>
        <p:nvSpPr>
          <p:cNvPr id="7" name="Title 1"/>
          <p:cNvSpPr txBox="1">
            <a:spLocks/>
          </p:cNvSpPr>
          <p:nvPr/>
        </p:nvSpPr>
        <p:spPr>
          <a:xfrm>
            <a:off x="415600" y="399841"/>
            <a:ext cx="4498147" cy="1212400"/>
          </a:xfrm>
          <a:prstGeom prst="rect">
            <a:avLst/>
          </a:prstGeom>
          <a:noFill/>
          <a:ln>
            <a:noFill/>
          </a:ln>
        </p:spPr>
        <p:txBody>
          <a:bodyPr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Font typeface="Economica"/>
              <a:buNone/>
              <a:defRPr sz="4200" b="0" i="0" u="none" strike="noStrike" cap="none">
                <a:solidFill>
                  <a:schemeClr val="dk1"/>
                </a:solidFill>
                <a:latin typeface="Economica"/>
                <a:ea typeface="Economica"/>
                <a:cs typeface="Economica"/>
                <a:sym typeface="Economica"/>
              </a:defRPr>
            </a:lvl1pPr>
            <a:lvl2pPr lvl="1" rtl="0">
              <a:spcBef>
                <a:spcPts val="0"/>
              </a:spcBef>
              <a:buClr>
                <a:schemeClr val="dk1"/>
              </a:buClr>
              <a:buSzPct val="100000"/>
              <a:buFont typeface="Economica"/>
              <a:buNone/>
              <a:defRPr sz="4200">
                <a:solidFill>
                  <a:schemeClr val="dk1"/>
                </a:solidFill>
                <a:latin typeface="Economica"/>
                <a:ea typeface="Economica"/>
                <a:cs typeface="Economica"/>
                <a:sym typeface="Economica"/>
              </a:defRPr>
            </a:lvl2pPr>
            <a:lvl3pPr lvl="2" rtl="0">
              <a:spcBef>
                <a:spcPts val="0"/>
              </a:spcBef>
              <a:buClr>
                <a:schemeClr val="dk1"/>
              </a:buClr>
              <a:buSzPct val="100000"/>
              <a:buFont typeface="Economica"/>
              <a:buNone/>
              <a:defRPr sz="4200">
                <a:solidFill>
                  <a:schemeClr val="dk1"/>
                </a:solidFill>
                <a:latin typeface="Economica"/>
                <a:ea typeface="Economica"/>
                <a:cs typeface="Economica"/>
                <a:sym typeface="Economica"/>
              </a:defRPr>
            </a:lvl3pPr>
            <a:lvl4pPr lvl="3" rtl="0">
              <a:spcBef>
                <a:spcPts val="0"/>
              </a:spcBef>
              <a:buClr>
                <a:schemeClr val="dk1"/>
              </a:buClr>
              <a:buSzPct val="100000"/>
              <a:buFont typeface="Economica"/>
              <a:buNone/>
              <a:defRPr sz="4200">
                <a:solidFill>
                  <a:schemeClr val="dk1"/>
                </a:solidFill>
                <a:latin typeface="Economica"/>
                <a:ea typeface="Economica"/>
                <a:cs typeface="Economica"/>
                <a:sym typeface="Economica"/>
              </a:defRPr>
            </a:lvl4pPr>
            <a:lvl5pPr lvl="4" rtl="0">
              <a:spcBef>
                <a:spcPts val="0"/>
              </a:spcBef>
              <a:buClr>
                <a:schemeClr val="dk1"/>
              </a:buClr>
              <a:buSzPct val="100000"/>
              <a:buFont typeface="Economica"/>
              <a:buNone/>
              <a:defRPr sz="4200">
                <a:solidFill>
                  <a:schemeClr val="dk1"/>
                </a:solidFill>
                <a:latin typeface="Economica"/>
                <a:ea typeface="Economica"/>
                <a:cs typeface="Economica"/>
                <a:sym typeface="Economica"/>
              </a:defRPr>
            </a:lvl5pPr>
            <a:lvl6pPr lvl="5" rtl="0">
              <a:spcBef>
                <a:spcPts val="0"/>
              </a:spcBef>
              <a:buClr>
                <a:schemeClr val="dk1"/>
              </a:buClr>
              <a:buSzPct val="100000"/>
              <a:buFont typeface="Economica"/>
              <a:buNone/>
              <a:defRPr sz="4200">
                <a:solidFill>
                  <a:schemeClr val="dk1"/>
                </a:solidFill>
                <a:latin typeface="Economica"/>
                <a:ea typeface="Economica"/>
                <a:cs typeface="Economica"/>
                <a:sym typeface="Economica"/>
              </a:defRPr>
            </a:lvl6pPr>
            <a:lvl7pPr lvl="6" rtl="0">
              <a:spcBef>
                <a:spcPts val="0"/>
              </a:spcBef>
              <a:buClr>
                <a:schemeClr val="dk1"/>
              </a:buClr>
              <a:buSzPct val="100000"/>
              <a:buFont typeface="Economica"/>
              <a:buNone/>
              <a:defRPr sz="4200">
                <a:solidFill>
                  <a:schemeClr val="dk1"/>
                </a:solidFill>
                <a:latin typeface="Economica"/>
                <a:ea typeface="Economica"/>
                <a:cs typeface="Economica"/>
                <a:sym typeface="Economica"/>
              </a:defRPr>
            </a:lvl7pPr>
            <a:lvl8pPr lvl="7" rtl="0">
              <a:spcBef>
                <a:spcPts val="0"/>
              </a:spcBef>
              <a:buClr>
                <a:schemeClr val="dk1"/>
              </a:buClr>
              <a:buSzPct val="100000"/>
              <a:buFont typeface="Economica"/>
              <a:buNone/>
              <a:defRPr sz="4200">
                <a:solidFill>
                  <a:schemeClr val="dk1"/>
                </a:solidFill>
                <a:latin typeface="Economica"/>
                <a:ea typeface="Economica"/>
                <a:cs typeface="Economica"/>
                <a:sym typeface="Economica"/>
              </a:defRPr>
            </a:lvl8pPr>
            <a:lvl9pPr lvl="8" rtl="0">
              <a:spcBef>
                <a:spcPts val="0"/>
              </a:spcBef>
              <a:buClr>
                <a:schemeClr val="dk1"/>
              </a:buClr>
              <a:buSzPct val="100000"/>
              <a:buFont typeface="Economica"/>
              <a:buNone/>
              <a:defRPr sz="4200">
                <a:solidFill>
                  <a:schemeClr val="dk1"/>
                </a:solidFill>
                <a:latin typeface="Economica"/>
                <a:ea typeface="Economica"/>
                <a:cs typeface="Economica"/>
                <a:sym typeface="Economica"/>
              </a:defRPr>
            </a:lvl9pPr>
          </a:lstStyle>
          <a:p>
            <a:r>
              <a:rPr lang="en-US" sz="3200" dirty="0">
                <a:latin typeface="Helvetica Neue" charset="0"/>
                <a:ea typeface="Helvetica Neue" charset="0"/>
                <a:cs typeface="Helvetica Neue" charset="0"/>
              </a:rPr>
              <a:t>Digit Extraction</a:t>
            </a:r>
            <a:endParaRPr lang="en-US" sz="3200" dirty="0">
              <a:latin typeface="Helvetica Neue" charset="0"/>
              <a:ea typeface="Helvetica Neue" charset="0"/>
              <a:cs typeface="Helvetica Neue" charset="0"/>
            </a:endParaRPr>
          </a:p>
        </p:txBody>
      </p:sp>
      <p:sp>
        <p:nvSpPr>
          <p:cNvPr id="9" name="Text Placeholder 2"/>
          <p:cNvSpPr txBox="1">
            <a:spLocks/>
          </p:cNvSpPr>
          <p:nvPr/>
        </p:nvSpPr>
        <p:spPr>
          <a:xfrm>
            <a:off x="568000" y="2111775"/>
            <a:ext cx="4012021" cy="4472000"/>
          </a:xfrm>
          <a:prstGeom prst="rect">
            <a:avLst/>
          </a:prstGeom>
        </p:spPr>
        <p:txBody>
          <a:bodyPr vert="horz" wrap="square" lIns="91425" tIns="91425" rIns="91425" bIns="91425" rtlCol="0" anchor="t" anchorCtr="0">
            <a:normAutofit/>
          </a:bodyPr>
          <a:lstStyle>
            <a:lvl1pPr marL="228600" lvl="0" indent="-228600" algn="l" defTabSz="914400" rtl="0" eaLnBrk="1" latinLnBrk="0" hangingPunct="1">
              <a:lnSpc>
                <a:spcPct val="90000"/>
              </a:lnSpc>
              <a:spcBef>
                <a:spcPts val="0"/>
              </a:spcBef>
              <a:buFont typeface="Arial"/>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9p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Once the cells are extracted, we classify their contents</a:t>
            </a:r>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8208650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020"/>
          <p:cNvPicPr preferRelativeResize="0"/>
          <p:nvPr/>
        </p:nvPicPr>
        <p:blipFill>
          <a:blip r:embed="rId2">
            <a:alphaModFix/>
          </a:blip>
          <a:stretch>
            <a:fillRect/>
          </a:stretch>
        </p:blipFill>
        <p:spPr>
          <a:xfrm>
            <a:off x="5701812" y="1986456"/>
            <a:ext cx="5377810" cy="3615112"/>
          </a:xfrm>
          <a:prstGeom prst="rect">
            <a:avLst/>
          </a:prstGeom>
          <a:noFill/>
          <a:ln>
            <a:noFill/>
          </a:ln>
        </p:spPr>
      </p:pic>
      <p:pic>
        <p:nvPicPr>
          <p:cNvPr id="13" name="Shape 1025"/>
          <p:cNvPicPr preferRelativeResize="0"/>
          <p:nvPr/>
        </p:nvPicPr>
        <p:blipFill>
          <a:blip r:embed="rId3">
            <a:alphaModFix/>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306072" y="1537147"/>
            <a:ext cx="6101450" cy="4176434"/>
          </a:xfrm>
          <a:prstGeom prst="rect">
            <a:avLst/>
          </a:prstGeom>
          <a:noFill/>
          <a:ln>
            <a:noFill/>
          </a:ln>
        </p:spPr>
      </p:pic>
      <p:sp>
        <p:nvSpPr>
          <p:cNvPr id="7" name="Title 1"/>
          <p:cNvSpPr txBox="1">
            <a:spLocks/>
          </p:cNvSpPr>
          <p:nvPr/>
        </p:nvSpPr>
        <p:spPr>
          <a:xfrm>
            <a:off x="415600" y="399841"/>
            <a:ext cx="4498147" cy="1212400"/>
          </a:xfrm>
          <a:prstGeom prst="rect">
            <a:avLst/>
          </a:prstGeom>
          <a:noFill/>
          <a:ln>
            <a:noFill/>
          </a:ln>
        </p:spPr>
        <p:txBody>
          <a:bodyPr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Font typeface="Economica"/>
              <a:buNone/>
              <a:defRPr sz="4200" b="0" i="0" u="none" strike="noStrike" cap="none">
                <a:solidFill>
                  <a:schemeClr val="dk1"/>
                </a:solidFill>
                <a:latin typeface="Economica"/>
                <a:ea typeface="Economica"/>
                <a:cs typeface="Economica"/>
                <a:sym typeface="Economica"/>
              </a:defRPr>
            </a:lvl1pPr>
            <a:lvl2pPr lvl="1" rtl="0">
              <a:spcBef>
                <a:spcPts val="0"/>
              </a:spcBef>
              <a:buClr>
                <a:schemeClr val="dk1"/>
              </a:buClr>
              <a:buSzPct val="100000"/>
              <a:buFont typeface="Economica"/>
              <a:buNone/>
              <a:defRPr sz="4200">
                <a:solidFill>
                  <a:schemeClr val="dk1"/>
                </a:solidFill>
                <a:latin typeface="Economica"/>
                <a:ea typeface="Economica"/>
                <a:cs typeface="Economica"/>
                <a:sym typeface="Economica"/>
              </a:defRPr>
            </a:lvl2pPr>
            <a:lvl3pPr lvl="2" rtl="0">
              <a:spcBef>
                <a:spcPts val="0"/>
              </a:spcBef>
              <a:buClr>
                <a:schemeClr val="dk1"/>
              </a:buClr>
              <a:buSzPct val="100000"/>
              <a:buFont typeface="Economica"/>
              <a:buNone/>
              <a:defRPr sz="4200">
                <a:solidFill>
                  <a:schemeClr val="dk1"/>
                </a:solidFill>
                <a:latin typeface="Economica"/>
                <a:ea typeface="Economica"/>
                <a:cs typeface="Economica"/>
                <a:sym typeface="Economica"/>
              </a:defRPr>
            </a:lvl3pPr>
            <a:lvl4pPr lvl="3" rtl="0">
              <a:spcBef>
                <a:spcPts val="0"/>
              </a:spcBef>
              <a:buClr>
                <a:schemeClr val="dk1"/>
              </a:buClr>
              <a:buSzPct val="100000"/>
              <a:buFont typeface="Economica"/>
              <a:buNone/>
              <a:defRPr sz="4200">
                <a:solidFill>
                  <a:schemeClr val="dk1"/>
                </a:solidFill>
                <a:latin typeface="Economica"/>
                <a:ea typeface="Economica"/>
                <a:cs typeface="Economica"/>
                <a:sym typeface="Economica"/>
              </a:defRPr>
            </a:lvl4pPr>
            <a:lvl5pPr lvl="4" rtl="0">
              <a:spcBef>
                <a:spcPts val="0"/>
              </a:spcBef>
              <a:buClr>
                <a:schemeClr val="dk1"/>
              </a:buClr>
              <a:buSzPct val="100000"/>
              <a:buFont typeface="Economica"/>
              <a:buNone/>
              <a:defRPr sz="4200">
                <a:solidFill>
                  <a:schemeClr val="dk1"/>
                </a:solidFill>
                <a:latin typeface="Economica"/>
                <a:ea typeface="Economica"/>
                <a:cs typeface="Economica"/>
                <a:sym typeface="Economica"/>
              </a:defRPr>
            </a:lvl5pPr>
            <a:lvl6pPr lvl="5" rtl="0">
              <a:spcBef>
                <a:spcPts val="0"/>
              </a:spcBef>
              <a:buClr>
                <a:schemeClr val="dk1"/>
              </a:buClr>
              <a:buSzPct val="100000"/>
              <a:buFont typeface="Economica"/>
              <a:buNone/>
              <a:defRPr sz="4200">
                <a:solidFill>
                  <a:schemeClr val="dk1"/>
                </a:solidFill>
                <a:latin typeface="Economica"/>
                <a:ea typeface="Economica"/>
                <a:cs typeface="Economica"/>
                <a:sym typeface="Economica"/>
              </a:defRPr>
            </a:lvl6pPr>
            <a:lvl7pPr lvl="6" rtl="0">
              <a:spcBef>
                <a:spcPts val="0"/>
              </a:spcBef>
              <a:buClr>
                <a:schemeClr val="dk1"/>
              </a:buClr>
              <a:buSzPct val="100000"/>
              <a:buFont typeface="Economica"/>
              <a:buNone/>
              <a:defRPr sz="4200">
                <a:solidFill>
                  <a:schemeClr val="dk1"/>
                </a:solidFill>
                <a:latin typeface="Economica"/>
                <a:ea typeface="Economica"/>
                <a:cs typeface="Economica"/>
                <a:sym typeface="Economica"/>
              </a:defRPr>
            </a:lvl7pPr>
            <a:lvl8pPr lvl="7" rtl="0">
              <a:spcBef>
                <a:spcPts val="0"/>
              </a:spcBef>
              <a:buClr>
                <a:schemeClr val="dk1"/>
              </a:buClr>
              <a:buSzPct val="100000"/>
              <a:buFont typeface="Economica"/>
              <a:buNone/>
              <a:defRPr sz="4200">
                <a:solidFill>
                  <a:schemeClr val="dk1"/>
                </a:solidFill>
                <a:latin typeface="Economica"/>
                <a:ea typeface="Economica"/>
                <a:cs typeface="Economica"/>
                <a:sym typeface="Economica"/>
              </a:defRPr>
            </a:lvl8pPr>
            <a:lvl9pPr lvl="8" rtl="0">
              <a:spcBef>
                <a:spcPts val="0"/>
              </a:spcBef>
              <a:buClr>
                <a:schemeClr val="dk1"/>
              </a:buClr>
              <a:buSzPct val="100000"/>
              <a:buFont typeface="Economica"/>
              <a:buNone/>
              <a:defRPr sz="4200">
                <a:solidFill>
                  <a:schemeClr val="dk1"/>
                </a:solidFill>
                <a:latin typeface="Economica"/>
                <a:ea typeface="Economica"/>
                <a:cs typeface="Economica"/>
                <a:sym typeface="Economica"/>
              </a:defRPr>
            </a:lvl9pPr>
          </a:lstStyle>
          <a:p>
            <a:r>
              <a:rPr lang="en-US" sz="3200" dirty="0">
                <a:latin typeface="Helvetica Neue" charset="0"/>
                <a:ea typeface="Helvetica Neue" charset="0"/>
                <a:cs typeface="Helvetica Neue" charset="0"/>
              </a:rPr>
              <a:t>Digit Extraction</a:t>
            </a:r>
            <a:endParaRPr lang="en-US" sz="3200" dirty="0">
              <a:latin typeface="Helvetica Neue" charset="0"/>
              <a:ea typeface="Helvetica Neue" charset="0"/>
              <a:cs typeface="Helvetica Neue" charset="0"/>
            </a:endParaRPr>
          </a:p>
        </p:txBody>
      </p:sp>
      <p:sp>
        <p:nvSpPr>
          <p:cNvPr id="8" name="Text Placeholder 2"/>
          <p:cNvSpPr txBox="1">
            <a:spLocks/>
          </p:cNvSpPr>
          <p:nvPr/>
        </p:nvSpPr>
        <p:spPr>
          <a:xfrm>
            <a:off x="568000" y="2111775"/>
            <a:ext cx="4012021" cy="4472000"/>
          </a:xfrm>
          <a:prstGeom prst="rect">
            <a:avLst/>
          </a:prstGeom>
        </p:spPr>
        <p:txBody>
          <a:bodyPr vert="horz" wrap="square" lIns="91425" tIns="91425" rIns="91425" bIns="91425" rtlCol="0" anchor="t" anchorCtr="0">
            <a:normAutofit/>
          </a:bodyPr>
          <a:lstStyle>
            <a:lvl1pPr marL="228600" lvl="0" indent="-228600" algn="l" defTabSz="914400" rtl="0" eaLnBrk="1" latinLnBrk="0" hangingPunct="1">
              <a:lnSpc>
                <a:spcPct val="90000"/>
              </a:lnSpc>
              <a:spcBef>
                <a:spcPts val="0"/>
              </a:spcBef>
              <a:buFont typeface="Arial"/>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9p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To </a:t>
            </a:r>
            <a:r>
              <a:rPr lang="en-US" dirty="0">
                <a:solidFill>
                  <a:schemeClr val="tx1">
                    <a:lumMod val="50000"/>
                    <a:lumOff val="50000"/>
                  </a:schemeClr>
                </a:solidFill>
                <a:latin typeface="Helvetica Neue" charset="0"/>
                <a:ea typeface="Helvetica Neue" charset="0"/>
                <a:cs typeface="Helvetica Neue" charset="0"/>
              </a:rPr>
              <a:t>do this, we </a:t>
            </a:r>
            <a:r>
              <a:rPr lang="en-US" dirty="0" smtClean="0">
                <a:solidFill>
                  <a:schemeClr val="tx1">
                    <a:lumMod val="50000"/>
                    <a:lumOff val="50000"/>
                  </a:schemeClr>
                </a:solidFill>
                <a:latin typeface="Helvetica Neue" charset="0"/>
                <a:ea typeface="Helvetica Neue" charset="0"/>
                <a:cs typeface="Helvetica Neue" charset="0"/>
              </a:rPr>
              <a:t>extract </a:t>
            </a:r>
            <a:r>
              <a:rPr lang="en-US" dirty="0">
                <a:solidFill>
                  <a:schemeClr val="tx1">
                    <a:lumMod val="50000"/>
                    <a:lumOff val="50000"/>
                  </a:schemeClr>
                </a:solidFill>
                <a:latin typeface="Helvetica Neue" charset="0"/>
                <a:ea typeface="Helvetica Neue" charset="0"/>
                <a:cs typeface="Helvetica Neue" charset="0"/>
              </a:rPr>
              <a:t>digits from the </a:t>
            </a:r>
            <a:r>
              <a:rPr lang="en-US" dirty="0" smtClean="0">
                <a:solidFill>
                  <a:schemeClr val="tx1">
                    <a:lumMod val="50000"/>
                    <a:lumOff val="50000"/>
                  </a:schemeClr>
                </a:solidFill>
                <a:latin typeface="Helvetica Neue" charset="0"/>
                <a:ea typeface="Helvetica Neue" charset="0"/>
                <a:cs typeface="Helvetica Neue" charset="0"/>
              </a:rPr>
              <a:t>cells</a:t>
            </a:r>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6362197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9" name="Title 1"/>
          <p:cNvSpPr txBox="1">
            <a:spLocks/>
          </p:cNvSpPr>
          <p:nvPr/>
        </p:nvSpPr>
        <p:spPr>
          <a:xfrm>
            <a:off x="415600" y="399841"/>
            <a:ext cx="4498147" cy="1212400"/>
          </a:xfrm>
          <a:prstGeom prst="rect">
            <a:avLst/>
          </a:prstGeom>
          <a:noFill/>
          <a:ln>
            <a:noFill/>
          </a:ln>
        </p:spPr>
        <p:txBody>
          <a:bodyPr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Font typeface="Economica"/>
              <a:buNone/>
              <a:defRPr sz="4200" b="0" i="0" u="none" strike="noStrike" cap="none">
                <a:solidFill>
                  <a:schemeClr val="dk1"/>
                </a:solidFill>
                <a:latin typeface="Economica"/>
                <a:ea typeface="Economica"/>
                <a:cs typeface="Economica"/>
                <a:sym typeface="Economica"/>
              </a:defRPr>
            </a:lvl1pPr>
            <a:lvl2pPr lvl="1" rtl="0">
              <a:spcBef>
                <a:spcPts val="0"/>
              </a:spcBef>
              <a:buClr>
                <a:schemeClr val="dk1"/>
              </a:buClr>
              <a:buSzPct val="100000"/>
              <a:buFont typeface="Economica"/>
              <a:buNone/>
              <a:defRPr sz="4200">
                <a:solidFill>
                  <a:schemeClr val="dk1"/>
                </a:solidFill>
                <a:latin typeface="Economica"/>
                <a:ea typeface="Economica"/>
                <a:cs typeface="Economica"/>
                <a:sym typeface="Economica"/>
              </a:defRPr>
            </a:lvl2pPr>
            <a:lvl3pPr lvl="2" rtl="0">
              <a:spcBef>
                <a:spcPts val="0"/>
              </a:spcBef>
              <a:buClr>
                <a:schemeClr val="dk1"/>
              </a:buClr>
              <a:buSzPct val="100000"/>
              <a:buFont typeface="Economica"/>
              <a:buNone/>
              <a:defRPr sz="4200">
                <a:solidFill>
                  <a:schemeClr val="dk1"/>
                </a:solidFill>
                <a:latin typeface="Economica"/>
                <a:ea typeface="Economica"/>
                <a:cs typeface="Economica"/>
                <a:sym typeface="Economica"/>
              </a:defRPr>
            </a:lvl3pPr>
            <a:lvl4pPr lvl="3" rtl="0">
              <a:spcBef>
                <a:spcPts val="0"/>
              </a:spcBef>
              <a:buClr>
                <a:schemeClr val="dk1"/>
              </a:buClr>
              <a:buSzPct val="100000"/>
              <a:buFont typeface="Economica"/>
              <a:buNone/>
              <a:defRPr sz="4200">
                <a:solidFill>
                  <a:schemeClr val="dk1"/>
                </a:solidFill>
                <a:latin typeface="Economica"/>
                <a:ea typeface="Economica"/>
                <a:cs typeface="Economica"/>
                <a:sym typeface="Economica"/>
              </a:defRPr>
            </a:lvl4pPr>
            <a:lvl5pPr lvl="4" rtl="0">
              <a:spcBef>
                <a:spcPts val="0"/>
              </a:spcBef>
              <a:buClr>
                <a:schemeClr val="dk1"/>
              </a:buClr>
              <a:buSzPct val="100000"/>
              <a:buFont typeface="Economica"/>
              <a:buNone/>
              <a:defRPr sz="4200">
                <a:solidFill>
                  <a:schemeClr val="dk1"/>
                </a:solidFill>
                <a:latin typeface="Economica"/>
                <a:ea typeface="Economica"/>
                <a:cs typeface="Economica"/>
                <a:sym typeface="Economica"/>
              </a:defRPr>
            </a:lvl5pPr>
            <a:lvl6pPr lvl="5" rtl="0">
              <a:spcBef>
                <a:spcPts val="0"/>
              </a:spcBef>
              <a:buClr>
                <a:schemeClr val="dk1"/>
              </a:buClr>
              <a:buSzPct val="100000"/>
              <a:buFont typeface="Economica"/>
              <a:buNone/>
              <a:defRPr sz="4200">
                <a:solidFill>
                  <a:schemeClr val="dk1"/>
                </a:solidFill>
                <a:latin typeface="Economica"/>
                <a:ea typeface="Economica"/>
                <a:cs typeface="Economica"/>
                <a:sym typeface="Economica"/>
              </a:defRPr>
            </a:lvl6pPr>
            <a:lvl7pPr lvl="6" rtl="0">
              <a:spcBef>
                <a:spcPts val="0"/>
              </a:spcBef>
              <a:buClr>
                <a:schemeClr val="dk1"/>
              </a:buClr>
              <a:buSzPct val="100000"/>
              <a:buFont typeface="Economica"/>
              <a:buNone/>
              <a:defRPr sz="4200">
                <a:solidFill>
                  <a:schemeClr val="dk1"/>
                </a:solidFill>
                <a:latin typeface="Economica"/>
                <a:ea typeface="Economica"/>
                <a:cs typeface="Economica"/>
                <a:sym typeface="Economica"/>
              </a:defRPr>
            </a:lvl7pPr>
            <a:lvl8pPr lvl="7" rtl="0">
              <a:spcBef>
                <a:spcPts val="0"/>
              </a:spcBef>
              <a:buClr>
                <a:schemeClr val="dk1"/>
              </a:buClr>
              <a:buSzPct val="100000"/>
              <a:buFont typeface="Economica"/>
              <a:buNone/>
              <a:defRPr sz="4200">
                <a:solidFill>
                  <a:schemeClr val="dk1"/>
                </a:solidFill>
                <a:latin typeface="Economica"/>
                <a:ea typeface="Economica"/>
                <a:cs typeface="Economica"/>
                <a:sym typeface="Economica"/>
              </a:defRPr>
            </a:lvl8pPr>
            <a:lvl9pPr lvl="8" rtl="0">
              <a:spcBef>
                <a:spcPts val="0"/>
              </a:spcBef>
              <a:buClr>
                <a:schemeClr val="dk1"/>
              </a:buClr>
              <a:buSzPct val="100000"/>
              <a:buFont typeface="Economica"/>
              <a:buNone/>
              <a:defRPr sz="4200">
                <a:solidFill>
                  <a:schemeClr val="dk1"/>
                </a:solidFill>
                <a:latin typeface="Economica"/>
                <a:ea typeface="Economica"/>
                <a:cs typeface="Economica"/>
                <a:sym typeface="Economica"/>
              </a:defRPr>
            </a:lvl9pPr>
          </a:lstStyle>
          <a:p>
            <a:r>
              <a:rPr lang="en-US" sz="3200" dirty="0" smtClean="0">
                <a:latin typeface="Helvetica Neue" charset="0"/>
                <a:ea typeface="Helvetica Neue" charset="0"/>
                <a:cs typeface="Helvetica Neue" charset="0"/>
              </a:rPr>
              <a:t>Digit Extraction</a:t>
            </a:r>
            <a:endParaRPr lang="en-US" sz="3200" dirty="0">
              <a:latin typeface="Helvetica Neue" charset="0"/>
              <a:ea typeface="Helvetica Neue" charset="0"/>
              <a:cs typeface="Helvetica Neue" charset="0"/>
            </a:endParaRPr>
          </a:p>
        </p:txBody>
      </p:sp>
      <p:pic>
        <p:nvPicPr>
          <p:cNvPr id="23" name="Shape 1025"/>
          <p:cNvPicPr preferRelativeResize="0"/>
          <p:nvPr/>
        </p:nvPicPr>
        <p:blipFill>
          <a:blip r:embed="rId3">
            <a:alphaModFix/>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306072" y="1537147"/>
            <a:ext cx="6101450" cy="4176434"/>
          </a:xfrm>
          <a:prstGeom prst="rect">
            <a:avLst/>
          </a:prstGeom>
          <a:noFill/>
          <a:ln>
            <a:noFill/>
          </a:ln>
        </p:spPr>
      </p:pic>
      <p:pic>
        <p:nvPicPr>
          <p:cNvPr id="4" name="Shape 1026"/>
          <p:cNvPicPr preferRelativeResize="0"/>
          <p:nvPr/>
        </p:nvPicPr>
        <p:blipFill rotWithShape="1">
          <a:blip r:embed="rId5">
            <a:alphaModFix/>
          </a:blip>
          <a:srcRect l="37010" r="37389" b="68806"/>
          <a:stretch/>
        </p:blipFill>
        <p:spPr>
          <a:xfrm>
            <a:off x="7557802" y="1745674"/>
            <a:ext cx="750408" cy="803564"/>
          </a:xfrm>
          <a:prstGeom prst="rect">
            <a:avLst/>
          </a:prstGeom>
          <a:noFill/>
          <a:ln>
            <a:noFill/>
          </a:ln>
        </p:spPr>
      </p:pic>
      <p:sp>
        <p:nvSpPr>
          <p:cNvPr id="5" name="Text Placeholder 2"/>
          <p:cNvSpPr txBox="1">
            <a:spLocks/>
          </p:cNvSpPr>
          <p:nvPr/>
        </p:nvSpPr>
        <p:spPr>
          <a:xfrm>
            <a:off x="568000" y="2111775"/>
            <a:ext cx="4012021" cy="4472000"/>
          </a:xfrm>
          <a:prstGeom prst="rect">
            <a:avLst/>
          </a:prstGeom>
        </p:spPr>
        <p:txBody>
          <a:bodyPr vert="horz" wrap="square" lIns="91425" tIns="91425" rIns="91425" bIns="91425" rtlCol="0" anchor="t" anchorCtr="0">
            <a:normAutofit/>
          </a:bodyPr>
          <a:lstStyle>
            <a:lvl1pPr marL="228600" lvl="0" indent="-228600" algn="l" defTabSz="914400" rtl="0" eaLnBrk="1" latinLnBrk="0" hangingPunct="1">
              <a:lnSpc>
                <a:spcPct val="90000"/>
              </a:lnSpc>
              <a:spcBef>
                <a:spcPts val="0"/>
              </a:spcBef>
              <a:buFont typeface="Arial"/>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9p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Digits are extracted to be uniformly sized, so they are compatible with popular machine learning approaches</a:t>
            </a:r>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416498907"/>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9" name="Title 1"/>
          <p:cNvSpPr txBox="1">
            <a:spLocks/>
          </p:cNvSpPr>
          <p:nvPr/>
        </p:nvSpPr>
        <p:spPr>
          <a:xfrm>
            <a:off x="415600" y="399841"/>
            <a:ext cx="4498147" cy="1212400"/>
          </a:xfrm>
          <a:prstGeom prst="rect">
            <a:avLst/>
          </a:prstGeom>
          <a:noFill/>
          <a:ln>
            <a:noFill/>
          </a:ln>
        </p:spPr>
        <p:txBody>
          <a:bodyPr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Font typeface="Economica"/>
              <a:buNone/>
              <a:defRPr sz="4200" b="0" i="0" u="none" strike="noStrike" cap="none">
                <a:solidFill>
                  <a:schemeClr val="dk1"/>
                </a:solidFill>
                <a:latin typeface="Economica"/>
                <a:ea typeface="Economica"/>
                <a:cs typeface="Economica"/>
                <a:sym typeface="Economica"/>
              </a:defRPr>
            </a:lvl1pPr>
            <a:lvl2pPr lvl="1" rtl="0">
              <a:spcBef>
                <a:spcPts val="0"/>
              </a:spcBef>
              <a:buClr>
                <a:schemeClr val="dk1"/>
              </a:buClr>
              <a:buSzPct val="100000"/>
              <a:buFont typeface="Economica"/>
              <a:buNone/>
              <a:defRPr sz="4200">
                <a:solidFill>
                  <a:schemeClr val="dk1"/>
                </a:solidFill>
                <a:latin typeface="Economica"/>
                <a:ea typeface="Economica"/>
                <a:cs typeface="Economica"/>
                <a:sym typeface="Economica"/>
              </a:defRPr>
            </a:lvl2pPr>
            <a:lvl3pPr lvl="2" rtl="0">
              <a:spcBef>
                <a:spcPts val="0"/>
              </a:spcBef>
              <a:buClr>
                <a:schemeClr val="dk1"/>
              </a:buClr>
              <a:buSzPct val="100000"/>
              <a:buFont typeface="Economica"/>
              <a:buNone/>
              <a:defRPr sz="4200">
                <a:solidFill>
                  <a:schemeClr val="dk1"/>
                </a:solidFill>
                <a:latin typeface="Economica"/>
                <a:ea typeface="Economica"/>
                <a:cs typeface="Economica"/>
                <a:sym typeface="Economica"/>
              </a:defRPr>
            </a:lvl3pPr>
            <a:lvl4pPr lvl="3" rtl="0">
              <a:spcBef>
                <a:spcPts val="0"/>
              </a:spcBef>
              <a:buClr>
                <a:schemeClr val="dk1"/>
              </a:buClr>
              <a:buSzPct val="100000"/>
              <a:buFont typeface="Economica"/>
              <a:buNone/>
              <a:defRPr sz="4200">
                <a:solidFill>
                  <a:schemeClr val="dk1"/>
                </a:solidFill>
                <a:latin typeface="Economica"/>
                <a:ea typeface="Economica"/>
                <a:cs typeface="Economica"/>
                <a:sym typeface="Economica"/>
              </a:defRPr>
            </a:lvl4pPr>
            <a:lvl5pPr lvl="4" rtl="0">
              <a:spcBef>
                <a:spcPts val="0"/>
              </a:spcBef>
              <a:buClr>
                <a:schemeClr val="dk1"/>
              </a:buClr>
              <a:buSzPct val="100000"/>
              <a:buFont typeface="Economica"/>
              <a:buNone/>
              <a:defRPr sz="4200">
                <a:solidFill>
                  <a:schemeClr val="dk1"/>
                </a:solidFill>
                <a:latin typeface="Economica"/>
                <a:ea typeface="Economica"/>
                <a:cs typeface="Economica"/>
                <a:sym typeface="Economica"/>
              </a:defRPr>
            </a:lvl5pPr>
            <a:lvl6pPr lvl="5" rtl="0">
              <a:spcBef>
                <a:spcPts val="0"/>
              </a:spcBef>
              <a:buClr>
                <a:schemeClr val="dk1"/>
              </a:buClr>
              <a:buSzPct val="100000"/>
              <a:buFont typeface="Economica"/>
              <a:buNone/>
              <a:defRPr sz="4200">
                <a:solidFill>
                  <a:schemeClr val="dk1"/>
                </a:solidFill>
                <a:latin typeface="Economica"/>
                <a:ea typeface="Economica"/>
                <a:cs typeface="Economica"/>
                <a:sym typeface="Economica"/>
              </a:defRPr>
            </a:lvl6pPr>
            <a:lvl7pPr lvl="6" rtl="0">
              <a:spcBef>
                <a:spcPts val="0"/>
              </a:spcBef>
              <a:buClr>
                <a:schemeClr val="dk1"/>
              </a:buClr>
              <a:buSzPct val="100000"/>
              <a:buFont typeface="Economica"/>
              <a:buNone/>
              <a:defRPr sz="4200">
                <a:solidFill>
                  <a:schemeClr val="dk1"/>
                </a:solidFill>
                <a:latin typeface="Economica"/>
                <a:ea typeface="Economica"/>
                <a:cs typeface="Economica"/>
                <a:sym typeface="Economica"/>
              </a:defRPr>
            </a:lvl7pPr>
            <a:lvl8pPr lvl="7" rtl="0">
              <a:spcBef>
                <a:spcPts val="0"/>
              </a:spcBef>
              <a:buClr>
                <a:schemeClr val="dk1"/>
              </a:buClr>
              <a:buSzPct val="100000"/>
              <a:buFont typeface="Economica"/>
              <a:buNone/>
              <a:defRPr sz="4200">
                <a:solidFill>
                  <a:schemeClr val="dk1"/>
                </a:solidFill>
                <a:latin typeface="Economica"/>
                <a:ea typeface="Economica"/>
                <a:cs typeface="Economica"/>
                <a:sym typeface="Economica"/>
              </a:defRPr>
            </a:lvl8pPr>
            <a:lvl9pPr lvl="8" rtl="0">
              <a:spcBef>
                <a:spcPts val="0"/>
              </a:spcBef>
              <a:buClr>
                <a:schemeClr val="dk1"/>
              </a:buClr>
              <a:buSzPct val="100000"/>
              <a:buFont typeface="Economica"/>
              <a:buNone/>
              <a:defRPr sz="4200">
                <a:solidFill>
                  <a:schemeClr val="dk1"/>
                </a:solidFill>
                <a:latin typeface="Economica"/>
                <a:ea typeface="Economica"/>
                <a:cs typeface="Economica"/>
                <a:sym typeface="Economica"/>
              </a:defRPr>
            </a:lvl9pPr>
          </a:lstStyle>
          <a:p>
            <a:r>
              <a:rPr lang="en-US" sz="3200" smtClean="0">
                <a:latin typeface="Helvetica Neue" charset="0"/>
                <a:ea typeface="Helvetica Neue" charset="0"/>
                <a:cs typeface="Helvetica Neue" charset="0"/>
              </a:rPr>
              <a:t>Digit Extraction</a:t>
            </a:r>
            <a:endParaRPr lang="en-US" sz="3200" dirty="0">
              <a:latin typeface="Helvetica Neue" charset="0"/>
              <a:ea typeface="Helvetica Neue" charset="0"/>
              <a:cs typeface="Helvetica Neue" charset="0"/>
            </a:endParaRPr>
          </a:p>
        </p:txBody>
      </p:sp>
      <p:pic>
        <p:nvPicPr>
          <p:cNvPr id="23" name="Shape 1025"/>
          <p:cNvPicPr preferRelativeResize="0"/>
          <p:nvPr/>
        </p:nvPicPr>
        <p:blipFill>
          <a:blip r:embed="rId3">
            <a:alphaModFix/>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306072" y="1537147"/>
            <a:ext cx="6101450" cy="4176434"/>
          </a:xfrm>
          <a:prstGeom prst="rect">
            <a:avLst/>
          </a:prstGeom>
          <a:noFill/>
          <a:ln>
            <a:noFill/>
          </a:ln>
        </p:spPr>
      </p:pic>
      <p:pic>
        <p:nvPicPr>
          <p:cNvPr id="4" name="Shape 1027"/>
          <p:cNvPicPr preferRelativeResize="0"/>
          <p:nvPr/>
        </p:nvPicPr>
        <p:blipFill rotWithShape="1">
          <a:blip r:embed="rId5">
            <a:alphaModFix/>
          </a:blip>
          <a:srcRect l="37119" r="37259" b="70787"/>
          <a:stretch/>
        </p:blipFill>
        <p:spPr>
          <a:xfrm>
            <a:off x="8141950" y="1776991"/>
            <a:ext cx="723953" cy="713219"/>
          </a:xfrm>
          <a:prstGeom prst="rect">
            <a:avLst/>
          </a:prstGeom>
          <a:noFill/>
          <a:ln>
            <a:noFill/>
          </a:ln>
        </p:spPr>
      </p:pic>
      <p:sp>
        <p:nvSpPr>
          <p:cNvPr id="7" name="Text Placeholder 2"/>
          <p:cNvSpPr txBox="1">
            <a:spLocks/>
          </p:cNvSpPr>
          <p:nvPr/>
        </p:nvSpPr>
        <p:spPr>
          <a:xfrm>
            <a:off x="568000" y="2111775"/>
            <a:ext cx="4012021" cy="4472000"/>
          </a:xfrm>
          <a:prstGeom prst="rect">
            <a:avLst/>
          </a:prstGeom>
        </p:spPr>
        <p:txBody>
          <a:bodyPr vert="horz" wrap="square" lIns="91425" tIns="91425" rIns="91425" bIns="91425" rtlCol="0" anchor="t" anchorCtr="0">
            <a:normAutofit/>
          </a:bodyPr>
          <a:lstStyle>
            <a:lvl1pPr marL="228600" lvl="0" indent="-228600" algn="l" defTabSz="914400" rtl="0" eaLnBrk="1" latinLnBrk="0" hangingPunct="1">
              <a:lnSpc>
                <a:spcPct val="90000"/>
              </a:lnSpc>
              <a:spcBef>
                <a:spcPts val="0"/>
              </a:spcBef>
              <a:buFont typeface="Arial"/>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9p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Digits are extracted to be uniformly sized, so they are compatible with popular machine learning approaches</a:t>
            </a:r>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87746792"/>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pic>
        <p:nvPicPr>
          <p:cNvPr id="1026" name="Shape 1026"/>
          <p:cNvPicPr preferRelativeResize="0"/>
          <p:nvPr/>
        </p:nvPicPr>
        <p:blipFill>
          <a:blip r:embed="rId3">
            <a:alphaModFix/>
          </a:blip>
          <a:stretch>
            <a:fillRect/>
          </a:stretch>
        </p:blipFill>
        <p:spPr>
          <a:xfrm>
            <a:off x="6234546" y="1550688"/>
            <a:ext cx="2549328" cy="2240514"/>
          </a:xfrm>
          <a:prstGeom prst="rect">
            <a:avLst/>
          </a:prstGeom>
          <a:noFill/>
          <a:ln>
            <a:noFill/>
          </a:ln>
        </p:spPr>
      </p:pic>
      <p:pic>
        <p:nvPicPr>
          <p:cNvPr id="1027" name="Shape 1027"/>
          <p:cNvPicPr preferRelativeResize="0"/>
          <p:nvPr/>
        </p:nvPicPr>
        <p:blipFill>
          <a:blip r:embed="rId4">
            <a:alphaModFix/>
          </a:blip>
          <a:stretch>
            <a:fillRect/>
          </a:stretch>
        </p:blipFill>
        <p:spPr>
          <a:xfrm>
            <a:off x="6159385" y="3888181"/>
            <a:ext cx="2644229" cy="2284818"/>
          </a:xfrm>
          <a:prstGeom prst="rect">
            <a:avLst/>
          </a:prstGeom>
          <a:noFill/>
          <a:ln>
            <a:noFill/>
          </a:ln>
        </p:spPr>
      </p:pic>
      <p:pic>
        <p:nvPicPr>
          <p:cNvPr id="1028" name="Shape 1028"/>
          <p:cNvPicPr preferRelativeResize="0"/>
          <p:nvPr/>
        </p:nvPicPr>
        <p:blipFill>
          <a:blip r:embed="rId5">
            <a:alphaModFix/>
          </a:blip>
          <a:stretch>
            <a:fillRect/>
          </a:stretch>
        </p:blipFill>
        <p:spPr>
          <a:xfrm>
            <a:off x="9003465" y="1550688"/>
            <a:ext cx="2557987" cy="2240513"/>
          </a:xfrm>
          <a:prstGeom prst="rect">
            <a:avLst/>
          </a:prstGeom>
          <a:noFill/>
          <a:ln>
            <a:noFill/>
          </a:ln>
        </p:spPr>
      </p:pic>
      <p:pic>
        <p:nvPicPr>
          <p:cNvPr id="1029" name="Shape 1029"/>
          <p:cNvPicPr preferRelativeResize="0"/>
          <p:nvPr/>
        </p:nvPicPr>
        <p:blipFill>
          <a:blip r:embed="rId6">
            <a:alphaModFix/>
          </a:blip>
          <a:stretch>
            <a:fillRect/>
          </a:stretch>
        </p:blipFill>
        <p:spPr>
          <a:xfrm>
            <a:off x="8926040" y="3895910"/>
            <a:ext cx="2712836" cy="2304799"/>
          </a:xfrm>
          <a:prstGeom prst="rect">
            <a:avLst/>
          </a:prstGeom>
          <a:noFill/>
          <a:ln>
            <a:noFill/>
          </a:ln>
        </p:spPr>
      </p:pic>
      <p:sp>
        <p:nvSpPr>
          <p:cNvPr id="10" name="Title 1"/>
          <p:cNvSpPr txBox="1">
            <a:spLocks/>
          </p:cNvSpPr>
          <p:nvPr/>
        </p:nvSpPr>
        <p:spPr>
          <a:xfrm>
            <a:off x="415600" y="399841"/>
            <a:ext cx="4498147" cy="1212400"/>
          </a:xfrm>
          <a:prstGeom prst="rect">
            <a:avLst/>
          </a:prstGeom>
          <a:noFill/>
          <a:ln>
            <a:noFill/>
          </a:ln>
        </p:spPr>
        <p:txBody>
          <a:bodyPr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Font typeface="Economica"/>
              <a:buNone/>
              <a:defRPr sz="4200" b="0" i="0" u="none" strike="noStrike" cap="none">
                <a:solidFill>
                  <a:schemeClr val="dk1"/>
                </a:solidFill>
                <a:latin typeface="Economica"/>
                <a:ea typeface="Economica"/>
                <a:cs typeface="Economica"/>
                <a:sym typeface="Economica"/>
              </a:defRPr>
            </a:lvl1pPr>
            <a:lvl2pPr lvl="1" rtl="0">
              <a:spcBef>
                <a:spcPts val="0"/>
              </a:spcBef>
              <a:buClr>
                <a:schemeClr val="dk1"/>
              </a:buClr>
              <a:buSzPct val="100000"/>
              <a:buFont typeface="Economica"/>
              <a:buNone/>
              <a:defRPr sz="4200">
                <a:solidFill>
                  <a:schemeClr val="dk1"/>
                </a:solidFill>
                <a:latin typeface="Economica"/>
                <a:ea typeface="Economica"/>
                <a:cs typeface="Economica"/>
                <a:sym typeface="Economica"/>
              </a:defRPr>
            </a:lvl2pPr>
            <a:lvl3pPr lvl="2" rtl="0">
              <a:spcBef>
                <a:spcPts val="0"/>
              </a:spcBef>
              <a:buClr>
                <a:schemeClr val="dk1"/>
              </a:buClr>
              <a:buSzPct val="100000"/>
              <a:buFont typeface="Economica"/>
              <a:buNone/>
              <a:defRPr sz="4200">
                <a:solidFill>
                  <a:schemeClr val="dk1"/>
                </a:solidFill>
                <a:latin typeface="Economica"/>
                <a:ea typeface="Economica"/>
                <a:cs typeface="Economica"/>
                <a:sym typeface="Economica"/>
              </a:defRPr>
            </a:lvl3pPr>
            <a:lvl4pPr lvl="3" rtl="0">
              <a:spcBef>
                <a:spcPts val="0"/>
              </a:spcBef>
              <a:buClr>
                <a:schemeClr val="dk1"/>
              </a:buClr>
              <a:buSzPct val="100000"/>
              <a:buFont typeface="Economica"/>
              <a:buNone/>
              <a:defRPr sz="4200">
                <a:solidFill>
                  <a:schemeClr val="dk1"/>
                </a:solidFill>
                <a:latin typeface="Economica"/>
                <a:ea typeface="Economica"/>
                <a:cs typeface="Economica"/>
                <a:sym typeface="Economica"/>
              </a:defRPr>
            </a:lvl4pPr>
            <a:lvl5pPr lvl="4" rtl="0">
              <a:spcBef>
                <a:spcPts val="0"/>
              </a:spcBef>
              <a:buClr>
                <a:schemeClr val="dk1"/>
              </a:buClr>
              <a:buSzPct val="100000"/>
              <a:buFont typeface="Economica"/>
              <a:buNone/>
              <a:defRPr sz="4200">
                <a:solidFill>
                  <a:schemeClr val="dk1"/>
                </a:solidFill>
                <a:latin typeface="Economica"/>
                <a:ea typeface="Economica"/>
                <a:cs typeface="Economica"/>
                <a:sym typeface="Economica"/>
              </a:defRPr>
            </a:lvl5pPr>
            <a:lvl6pPr lvl="5" rtl="0">
              <a:spcBef>
                <a:spcPts val="0"/>
              </a:spcBef>
              <a:buClr>
                <a:schemeClr val="dk1"/>
              </a:buClr>
              <a:buSzPct val="100000"/>
              <a:buFont typeface="Economica"/>
              <a:buNone/>
              <a:defRPr sz="4200">
                <a:solidFill>
                  <a:schemeClr val="dk1"/>
                </a:solidFill>
                <a:latin typeface="Economica"/>
                <a:ea typeface="Economica"/>
                <a:cs typeface="Economica"/>
                <a:sym typeface="Economica"/>
              </a:defRPr>
            </a:lvl6pPr>
            <a:lvl7pPr lvl="6" rtl="0">
              <a:spcBef>
                <a:spcPts val="0"/>
              </a:spcBef>
              <a:buClr>
                <a:schemeClr val="dk1"/>
              </a:buClr>
              <a:buSzPct val="100000"/>
              <a:buFont typeface="Economica"/>
              <a:buNone/>
              <a:defRPr sz="4200">
                <a:solidFill>
                  <a:schemeClr val="dk1"/>
                </a:solidFill>
                <a:latin typeface="Economica"/>
                <a:ea typeface="Economica"/>
                <a:cs typeface="Economica"/>
                <a:sym typeface="Economica"/>
              </a:defRPr>
            </a:lvl7pPr>
            <a:lvl8pPr lvl="7" rtl="0">
              <a:spcBef>
                <a:spcPts val="0"/>
              </a:spcBef>
              <a:buClr>
                <a:schemeClr val="dk1"/>
              </a:buClr>
              <a:buSzPct val="100000"/>
              <a:buFont typeface="Economica"/>
              <a:buNone/>
              <a:defRPr sz="4200">
                <a:solidFill>
                  <a:schemeClr val="dk1"/>
                </a:solidFill>
                <a:latin typeface="Economica"/>
                <a:ea typeface="Economica"/>
                <a:cs typeface="Economica"/>
                <a:sym typeface="Economica"/>
              </a:defRPr>
            </a:lvl8pPr>
            <a:lvl9pPr lvl="8" rtl="0">
              <a:spcBef>
                <a:spcPts val="0"/>
              </a:spcBef>
              <a:buClr>
                <a:schemeClr val="dk1"/>
              </a:buClr>
              <a:buSzPct val="100000"/>
              <a:buFont typeface="Economica"/>
              <a:buNone/>
              <a:defRPr sz="4200">
                <a:solidFill>
                  <a:schemeClr val="dk1"/>
                </a:solidFill>
                <a:latin typeface="Economica"/>
                <a:ea typeface="Economica"/>
                <a:cs typeface="Economica"/>
                <a:sym typeface="Economica"/>
              </a:defRPr>
            </a:lvl9pPr>
          </a:lstStyle>
          <a:p>
            <a:r>
              <a:rPr lang="en-US" sz="3200" dirty="0" smtClean="0">
                <a:latin typeface="Helvetica Neue" charset="0"/>
                <a:ea typeface="Helvetica Neue" charset="0"/>
                <a:cs typeface="Helvetica Neue" charset="0"/>
              </a:rPr>
              <a:t>Digit Classification</a:t>
            </a:r>
            <a:endParaRPr lang="en-US" sz="3200" dirty="0">
              <a:latin typeface="Helvetica Neue" charset="0"/>
              <a:ea typeface="Helvetica Neue" charset="0"/>
              <a:cs typeface="Helvetica Neue" charset="0"/>
            </a:endParaRPr>
          </a:p>
        </p:txBody>
      </p:sp>
      <p:sp>
        <p:nvSpPr>
          <p:cNvPr id="12" name="Text Placeholder 2"/>
          <p:cNvSpPr>
            <a:spLocks noGrp="1"/>
          </p:cNvSpPr>
          <p:nvPr>
            <p:ph type="body" idx="1"/>
          </p:nvPr>
        </p:nvSpPr>
        <p:spPr>
          <a:xfrm>
            <a:off x="415600" y="1959375"/>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After digits are extracted, we deploy a Multinomial Support Vector Machine with </a:t>
            </a:r>
            <a:r>
              <a:rPr lang="en-US" dirty="0" smtClean="0">
                <a:solidFill>
                  <a:srgbClr val="C00000"/>
                </a:solidFill>
                <a:latin typeface="Helvetica Neue" charset="0"/>
                <a:ea typeface="Helvetica Neue" charset="0"/>
                <a:cs typeface="Helvetica Neue" charset="0"/>
              </a:rPr>
              <a:t>histogram </a:t>
            </a:r>
            <a:r>
              <a:rPr lang="en-US" dirty="0">
                <a:solidFill>
                  <a:srgbClr val="C00000"/>
                </a:solidFill>
                <a:latin typeface="Helvetica Neue" charset="0"/>
                <a:ea typeface="Helvetica Neue" charset="0"/>
                <a:cs typeface="Helvetica Neue" charset="0"/>
              </a:rPr>
              <a:t>of </a:t>
            </a:r>
            <a:r>
              <a:rPr lang="en-US" dirty="0" smtClean="0">
                <a:solidFill>
                  <a:srgbClr val="C00000"/>
                </a:solidFill>
                <a:latin typeface="Helvetica Neue" charset="0"/>
                <a:ea typeface="Helvetica Neue" charset="0"/>
                <a:cs typeface="Helvetica Neue" charset="0"/>
              </a:rPr>
              <a:t>oriented gradient features (</a:t>
            </a:r>
            <a:r>
              <a:rPr lang="en-US" dirty="0" err="1" smtClean="0">
                <a:solidFill>
                  <a:srgbClr val="C00000"/>
                </a:solidFill>
                <a:latin typeface="Helvetica Neue" charset="0"/>
                <a:ea typeface="Helvetica Neue" charset="0"/>
                <a:cs typeface="Helvetica Neue" charset="0"/>
              </a:rPr>
              <a:t>HoG</a:t>
            </a:r>
            <a:r>
              <a:rPr lang="en-US" dirty="0" smtClean="0">
                <a:solidFill>
                  <a:srgbClr val="C00000"/>
                </a:solidFill>
                <a:latin typeface="Helvetica Neue" charset="0"/>
                <a:ea typeface="Helvetica Neue" charset="0"/>
                <a:cs typeface="Helvetica Neue" charset="0"/>
              </a:rPr>
              <a:t>) </a:t>
            </a:r>
            <a:r>
              <a:rPr lang="en-US" dirty="0" smtClean="0">
                <a:solidFill>
                  <a:schemeClr val="tx1">
                    <a:lumMod val="50000"/>
                    <a:lumOff val="50000"/>
                  </a:schemeClr>
                </a:solidFill>
                <a:latin typeface="Helvetica Neue" charset="0"/>
                <a:ea typeface="Helvetica Neue" charset="0"/>
                <a:cs typeface="Helvetica Neue" charset="0"/>
              </a:rPr>
              <a:t>for classification</a:t>
            </a:r>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pic>
        <p:nvPicPr>
          <p:cNvPr id="13" name="Shape 1038"/>
          <p:cNvPicPr preferRelativeResize="0"/>
          <p:nvPr/>
        </p:nvPicPr>
        <p:blipFill>
          <a:blip r:embed="rId7">
            <a:alphaModFix/>
          </a:blip>
          <a:stretch>
            <a:fillRect/>
          </a:stretch>
        </p:blipFill>
        <p:spPr>
          <a:xfrm>
            <a:off x="4645152" y="0"/>
            <a:ext cx="7546848" cy="6725201"/>
          </a:xfrm>
          <a:prstGeom prst="rect">
            <a:avLst/>
          </a:prstGeom>
          <a:noFill/>
          <a:ln>
            <a:noFill/>
          </a:ln>
        </p:spPr>
      </p:pic>
    </p:spTree>
    <p:extLst>
      <p:ext uri="{BB962C8B-B14F-4D97-AF65-F5344CB8AC3E}">
        <p14:creationId xmlns:p14="http://schemas.microsoft.com/office/powerpoint/2010/main" val="1213267536"/>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435478" y="671720"/>
            <a:ext cx="4497987" cy="5580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80990" indent="-380990"/>
            <a:endParaRPr lang="en-US" dirty="0" smtClean="0">
              <a:solidFill>
                <a:schemeClr val="tx1">
                  <a:lumMod val="50000"/>
                  <a:lumOff val="50000"/>
                </a:schemeClr>
              </a:solidFill>
              <a:latin typeface="Helvetica" charset="0"/>
              <a:ea typeface="Helvetica" charset="0"/>
              <a:cs typeface="Helvetica" charset="0"/>
            </a:endParaRPr>
          </a:p>
          <a:p>
            <a:pPr marL="0" indent="0">
              <a:buNone/>
            </a:pPr>
            <a:r>
              <a:rPr lang="en-US" b="1" dirty="0" smtClean="0">
                <a:solidFill>
                  <a:schemeClr val="tx1">
                    <a:lumMod val="50000"/>
                    <a:lumOff val="50000"/>
                  </a:schemeClr>
                </a:solidFill>
                <a:latin typeface="Helvetica" charset="0"/>
                <a:ea typeface="Helvetica" charset="0"/>
                <a:cs typeface="Helvetica" charset="0"/>
              </a:rPr>
              <a:t>Data collection:</a:t>
            </a:r>
            <a:br>
              <a:rPr lang="en-US" b="1" dirty="0" smtClean="0">
                <a:solidFill>
                  <a:schemeClr val="tx1">
                    <a:lumMod val="50000"/>
                    <a:lumOff val="50000"/>
                  </a:schemeClr>
                </a:solidFill>
                <a:latin typeface="Helvetica" charset="0"/>
                <a:ea typeface="Helvetica" charset="0"/>
                <a:cs typeface="Helvetica" charset="0"/>
              </a:rPr>
            </a:br>
            <a:r>
              <a:rPr lang="en-US" b="1" dirty="0" smtClean="0">
                <a:solidFill>
                  <a:schemeClr val="tx1">
                    <a:lumMod val="50000"/>
                    <a:lumOff val="50000"/>
                  </a:schemeClr>
                </a:solidFill>
                <a:latin typeface="Helvetica" charset="0"/>
                <a:ea typeface="Helvetica" charset="0"/>
                <a:cs typeface="Helvetica" charset="0"/>
              </a:rPr>
              <a:t>A 5,000 year tradition</a:t>
            </a:r>
          </a:p>
          <a:p>
            <a:pPr marL="0" indent="0">
              <a:buFont typeface="Arial"/>
              <a:buNone/>
            </a:pPr>
            <a:endParaRPr lang="en-US" dirty="0" smtClean="0">
              <a:solidFill>
                <a:schemeClr val="tx1">
                  <a:lumMod val="50000"/>
                  <a:lumOff val="50000"/>
                </a:schemeClr>
              </a:solidFill>
              <a:latin typeface="Helvetica" charset="0"/>
              <a:ea typeface="Helvetica" charset="0"/>
              <a:cs typeface="Helvetica" charset="0"/>
            </a:endParaRPr>
          </a:p>
          <a:p>
            <a:pPr marL="0" indent="0">
              <a:buFont typeface="Arial"/>
              <a:buNone/>
            </a:pPr>
            <a:endParaRPr lang="en-US" dirty="0" smtClean="0">
              <a:solidFill>
                <a:schemeClr val="tx1">
                  <a:lumMod val="50000"/>
                  <a:lumOff val="50000"/>
                </a:schemeClr>
              </a:solidFill>
              <a:latin typeface="Helvetica" charset="0"/>
              <a:ea typeface="Helvetica" charset="0"/>
              <a:cs typeface="Helvetica" charset="0"/>
            </a:endParaRPr>
          </a:p>
          <a:p>
            <a:pPr marL="0" indent="0">
              <a:buNone/>
            </a:pPr>
            <a:r>
              <a:rPr lang="en-US" dirty="0" smtClean="0">
                <a:solidFill>
                  <a:schemeClr val="tx1">
                    <a:lumMod val="50000"/>
                    <a:lumOff val="50000"/>
                  </a:schemeClr>
                </a:solidFill>
                <a:latin typeface="Helvetica" charset="0"/>
                <a:ea typeface="Helvetica" charset="0"/>
                <a:cs typeface="Helvetica" charset="0"/>
              </a:rPr>
              <a:t>2017 AD: Hospitals keep records on just about everything</a:t>
            </a:r>
          </a:p>
          <a:p>
            <a:pPr marL="380990" indent="-380990"/>
            <a:endParaRPr lang="en-US" dirty="0" smtClean="0">
              <a:solidFill>
                <a:schemeClr val="tx1">
                  <a:lumMod val="50000"/>
                  <a:lumOff val="50000"/>
                </a:schemeClr>
              </a:solidFill>
              <a:latin typeface="Helvetica" charset="0"/>
              <a:ea typeface="Helvetica" charset="0"/>
              <a:cs typeface="Helvetica" charset="0"/>
            </a:endParaRPr>
          </a:p>
          <a:p>
            <a:endParaRPr lang="en-US" dirty="0">
              <a:solidFill>
                <a:schemeClr val="tx1">
                  <a:lumMod val="50000"/>
                  <a:lumOff val="50000"/>
                </a:schemeClr>
              </a:solidFill>
              <a:latin typeface="Helvetica" charset="0"/>
              <a:ea typeface="Helvetica" charset="0"/>
              <a:cs typeface="Helvetica" charset="0"/>
            </a:endParaRPr>
          </a:p>
        </p:txBody>
      </p:sp>
      <p:pic>
        <p:nvPicPr>
          <p:cNvPr id="14" name="Picture 13"/>
          <p:cNvPicPr>
            <a:picLocks noChangeAspect="1"/>
          </p:cNvPicPr>
          <p:nvPr/>
        </p:nvPicPr>
        <p:blipFill>
          <a:blip r:embed="rId2"/>
          <a:stretch>
            <a:fillRect/>
          </a:stretch>
        </p:blipFill>
        <p:spPr>
          <a:xfrm>
            <a:off x="5400069" y="0"/>
            <a:ext cx="12387191" cy="6858000"/>
          </a:xfrm>
          <a:prstGeom prst="rect">
            <a:avLst/>
          </a:prstGeom>
        </p:spPr>
      </p:pic>
      <p:pic>
        <p:nvPicPr>
          <p:cNvPr id="12" name="Picture 11"/>
          <p:cNvPicPr>
            <a:picLocks noChangeAspect="1"/>
          </p:cNvPicPr>
          <p:nvPr/>
        </p:nvPicPr>
        <p:blipFill>
          <a:blip r:embed="rId3"/>
          <a:stretch>
            <a:fillRect/>
          </a:stretch>
        </p:blipFill>
        <p:spPr>
          <a:xfrm>
            <a:off x="5400069" y="0"/>
            <a:ext cx="6997700" cy="6858000"/>
          </a:xfrm>
          <a:prstGeom prst="rect">
            <a:avLst/>
          </a:prstGeom>
        </p:spPr>
      </p:pic>
    </p:spTree>
    <p:extLst>
      <p:ext uri="{BB962C8B-B14F-4D97-AF65-F5344CB8AC3E}">
        <p14:creationId xmlns:p14="http://schemas.microsoft.com/office/powerpoint/2010/main" val="7936270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pic>
        <p:nvPicPr>
          <p:cNvPr id="1026" name="Shape 1026"/>
          <p:cNvPicPr preferRelativeResize="0"/>
          <p:nvPr/>
        </p:nvPicPr>
        <p:blipFill>
          <a:blip r:embed="rId3">
            <a:alphaModFix/>
          </a:blip>
          <a:stretch>
            <a:fillRect/>
          </a:stretch>
        </p:blipFill>
        <p:spPr>
          <a:xfrm>
            <a:off x="6234546" y="1550688"/>
            <a:ext cx="2549328" cy="2240514"/>
          </a:xfrm>
          <a:prstGeom prst="rect">
            <a:avLst/>
          </a:prstGeom>
          <a:noFill/>
          <a:ln>
            <a:noFill/>
          </a:ln>
        </p:spPr>
      </p:pic>
      <p:pic>
        <p:nvPicPr>
          <p:cNvPr id="1027" name="Shape 1027"/>
          <p:cNvPicPr preferRelativeResize="0"/>
          <p:nvPr/>
        </p:nvPicPr>
        <p:blipFill>
          <a:blip r:embed="rId4">
            <a:alphaModFix/>
          </a:blip>
          <a:stretch>
            <a:fillRect/>
          </a:stretch>
        </p:blipFill>
        <p:spPr>
          <a:xfrm>
            <a:off x="6159385" y="3888181"/>
            <a:ext cx="2644229" cy="2284818"/>
          </a:xfrm>
          <a:prstGeom prst="rect">
            <a:avLst/>
          </a:prstGeom>
          <a:noFill/>
          <a:ln>
            <a:noFill/>
          </a:ln>
        </p:spPr>
      </p:pic>
      <p:pic>
        <p:nvPicPr>
          <p:cNvPr id="1028" name="Shape 1028"/>
          <p:cNvPicPr preferRelativeResize="0"/>
          <p:nvPr/>
        </p:nvPicPr>
        <p:blipFill>
          <a:blip r:embed="rId5">
            <a:alphaModFix/>
          </a:blip>
          <a:stretch>
            <a:fillRect/>
          </a:stretch>
        </p:blipFill>
        <p:spPr>
          <a:xfrm>
            <a:off x="9003465" y="1550688"/>
            <a:ext cx="2557987" cy="2240513"/>
          </a:xfrm>
          <a:prstGeom prst="rect">
            <a:avLst/>
          </a:prstGeom>
          <a:noFill/>
          <a:ln>
            <a:noFill/>
          </a:ln>
        </p:spPr>
      </p:pic>
      <p:pic>
        <p:nvPicPr>
          <p:cNvPr id="1029" name="Shape 1029"/>
          <p:cNvPicPr preferRelativeResize="0"/>
          <p:nvPr/>
        </p:nvPicPr>
        <p:blipFill>
          <a:blip r:embed="rId6">
            <a:alphaModFix/>
          </a:blip>
          <a:stretch>
            <a:fillRect/>
          </a:stretch>
        </p:blipFill>
        <p:spPr>
          <a:xfrm>
            <a:off x="8926040" y="3895910"/>
            <a:ext cx="2712836" cy="2304799"/>
          </a:xfrm>
          <a:prstGeom prst="rect">
            <a:avLst/>
          </a:prstGeom>
          <a:noFill/>
          <a:ln>
            <a:noFill/>
          </a:ln>
        </p:spPr>
      </p:pic>
      <p:sp>
        <p:nvSpPr>
          <p:cNvPr id="10" name="Title 1"/>
          <p:cNvSpPr txBox="1">
            <a:spLocks/>
          </p:cNvSpPr>
          <p:nvPr/>
        </p:nvSpPr>
        <p:spPr>
          <a:xfrm>
            <a:off x="415600" y="399841"/>
            <a:ext cx="4498147" cy="1212400"/>
          </a:xfrm>
          <a:prstGeom prst="rect">
            <a:avLst/>
          </a:prstGeom>
          <a:noFill/>
          <a:ln>
            <a:noFill/>
          </a:ln>
        </p:spPr>
        <p:txBody>
          <a:bodyPr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Font typeface="Economica"/>
              <a:buNone/>
              <a:defRPr sz="4200" b="0" i="0" u="none" strike="noStrike" cap="none">
                <a:solidFill>
                  <a:schemeClr val="dk1"/>
                </a:solidFill>
                <a:latin typeface="Economica"/>
                <a:ea typeface="Economica"/>
                <a:cs typeface="Economica"/>
                <a:sym typeface="Economica"/>
              </a:defRPr>
            </a:lvl1pPr>
            <a:lvl2pPr lvl="1" rtl="0">
              <a:spcBef>
                <a:spcPts val="0"/>
              </a:spcBef>
              <a:buClr>
                <a:schemeClr val="dk1"/>
              </a:buClr>
              <a:buSzPct val="100000"/>
              <a:buFont typeface="Economica"/>
              <a:buNone/>
              <a:defRPr sz="4200">
                <a:solidFill>
                  <a:schemeClr val="dk1"/>
                </a:solidFill>
                <a:latin typeface="Economica"/>
                <a:ea typeface="Economica"/>
                <a:cs typeface="Economica"/>
                <a:sym typeface="Economica"/>
              </a:defRPr>
            </a:lvl2pPr>
            <a:lvl3pPr lvl="2" rtl="0">
              <a:spcBef>
                <a:spcPts val="0"/>
              </a:spcBef>
              <a:buClr>
                <a:schemeClr val="dk1"/>
              </a:buClr>
              <a:buSzPct val="100000"/>
              <a:buFont typeface="Economica"/>
              <a:buNone/>
              <a:defRPr sz="4200">
                <a:solidFill>
                  <a:schemeClr val="dk1"/>
                </a:solidFill>
                <a:latin typeface="Economica"/>
                <a:ea typeface="Economica"/>
                <a:cs typeface="Economica"/>
                <a:sym typeface="Economica"/>
              </a:defRPr>
            </a:lvl3pPr>
            <a:lvl4pPr lvl="3" rtl="0">
              <a:spcBef>
                <a:spcPts val="0"/>
              </a:spcBef>
              <a:buClr>
                <a:schemeClr val="dk1"/>
              </a:buClr>
              <a:buSzPct val="100000"/>
              <a:buFont typeface="Economica"/>
              <a:buNone/>
              <a:defRPr sz="4200">
                <a:solidFill>
                  <a:schemeClr val="dk1"/>
                </a:solidFill>
                <a:latin typeface="Economica"/>
                <a:ea typeface="Economica"/>
                <a:cs typeface="Economica"/>
                <a:sym typeface="Economica"/>
              </a:defRPr>
            </a:lvl4pPr>
            <a:lvl5pPr lvl="4" rtl="0">
              <a:spcBef>
                <a:spcPts val="0"/>
              </a:spcBef>
              <a:buClr>
                <a:schemeClr val="dk1"/>
              </a:buClr>
              <a:buSzPct val="100000"/>
              <a:buFont typeface="Economica"/>
              <a:buNone/>
              <a:defRPr sz="4200">
                <a:solidFill>
                  <a:schemeClr val="dk1"/>
                </a:solidFill>
                <a:latin typeface="Economica"/>
                <a:ea typeface="Economica"/>
                <a:cs typeface="Economica"/>
                <a:sym typeface="Economica"/>
              </a:defRPr>
            </a:lvl5pPr>
            <a:lvl6pPr lvl="5" rtl="0">
              <a:spcBef>
                <a:spcPts val="0"/>
              </a:spcBef>
              <a:buClr>
                <a:schemeClr val="dk1"/>
              </a:buClr>
              <a:buSzPct val="100000"/>
              <a:buFont typeface="Economica"/>
              <a:buNone/>
              <a:defRPr sz="4200">
                <a:solidFill>
                  <a:schemeClr val="dk1"/>
                </a:solidFill>
                <a:latin typeface="Economica"/>
                <a:ea typeface="Economica"/>
                <a:cs typeface="Economica"/>
                <a:sym typeface="Economica"/>
              </a:defRPr>
            </a:lvl6pPr>
            <a:lvl7pPr lvl="6" rtl="0">
              <a:spcBef>
                <a:spcPts val="0"/>
              </a:spcBef>
              <a:buClr>
                <a:schemeClr val="dk1"/>
              </a:buClr>
              <a:buSzPct val="100000"/>
              <a:buFont typeface="Economica"/>
              <a:buNone/>
              <a:defRPr sz="4200">
                <a:solidFill>
                  <a:schemeClr val="dk1"/>
                </a:solidFill>
                <a:latin typeface="Economica"/>
                <a:ea typeface="Economica"/>
                <a:cs typeface="Economica"/>
                <a:sym typeface="Economica"/>
              </a:defRPr>
            </a:lvl7pPr>
            <a:lvl8pPr lvl="7" rtl="0">
              <a:spcBef>
                <a:spcPts val="0"/>
              </a:spcBef>
              <a:buClr>
                <a:schemeClr val="dk1"/>
              </a:buClr>
              <a:buSzPct val="100000"/>
              <a:buFont typeface="Economica"/>
              <a:buNone/>
              <a:defRPr sz="4200">
                <a:solidFill>
                  <a:schemeClr val="dk1"/>
                </a:solidFill>
                <a:latin typeface="Economica"/>
                <a:ea typeface="Economica"/>
                <a:cs typeface="Economica"/>
                <a:sym typeface="Economica"/>
              </a:defRPr>
            </a:lvl8pPr>
            <a:lvl9pPr lvl="8" rtl="0">
              <a:spcBef>
                <a:spcPts val="0"/>
              </a:spcBef>
              <a:buClr>
                <a:schemeClr val="dk1"/>
              </a:buClr>
              <a:buSzPct val="100000"/>
              <a:buFont typeface="Economica"/>
              <a:buNone/>
              <a:defRPr sz="4200">
                <a:solidFill>
                  <a:schemeClr val="dk1"/>
                </a:solidFill>
                <a:latin typeface="Economica"/>
                <a:ea typeface="Economica"/>
                <a:cs typeface="Economica"/>
                <a:sym typeface="Economica"/>
              </a:defRPr>
            </a:lvl9pPr>
          </a:lstStyle>
          <a:p>
            <a:r>
              <a:rPr lang="en-US" sz="3200" dirty="0" smtClean="0">
                <a:latin typeface="Helvetica Neue" charset="0"/>
                <a:ea typeface="Helvetica Neue" charset="0"/>
                <a:cs typeface="Helvetica Neue" charset="0"/>
              </a:rPr>
              <a:t>Digit </a:t>
            </a:r>
            <a:r>
              <a:rPr lang="en-US" sz="3200" dirty="0">
                <a:latin typeface="Helvetica Neue" charset="0"/>
                <a:ea typeface="Helvetica Neue" charset="0"/>
                <a:cs typeface="Helvetica Neue" charset="0"/>
              </a:rPr>
              <a:t>Classification</a:t>
            </a:r>
            <a:endParaRPr lang="en-US" sz="3200" dirty="0">
              <a:latin typeface="Helvetica Neue" charset="0"/>
              <a:ea typeface="Helvetica Neue" charset="0"/>
              <a:cs typeface="Helvetica Neue" charset="0"/>
            </a:endParaRPr>
          </a:p>
        </p:txBody>
      </p:sp>
      <p:sp>
        <p:nvSpPr>
          <p:cNvPr id="12" name="Text Placeholder 2"/>
          <p:cNvSpPr>
            <a:spLocks noGrp="1"/>
          </p:cNvSpPr>
          <p:nvPr>
            <p:ph type="body" idx="1"/>
          </p:nvPr>
        </p:nvSpPr>
        <p:spPr>
          <a:xfrm>
            <a:off x="415600" y="1959375"/>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The algorithm was trained using the MNIST dataset</a:t>
            </a:r>
          </a:p>
          <a:p>
            <a:pPr marL="0" indent="0">
              <a:buNone/>
            </a:pPr>
            <a:endParaRPr lang="en-US" dirty="0">
              <a:solidFill>
                <a:schemeClr val="tx1">
                  <a:lumMod val="50000"/>
                  <a:lumOff val="50000"/>
                </a:schemeClr>
              </a:solidFill>
              <a:latin typeface="Helvetica Neue" charset="0"/>
              <a:ea typeface="Helvetica Neue" charset="0"/>
              <a:cs typeface="Helvetica Neue" charset="0"/>
            </a:endParaRPr>
          </a:p>
          <a:p>
            <a:pPr marL="0" indent="0">
              <a:buNone/>
            </a:pPr>
            <a:r>
              <a:rPr lang="en-US" dirty="0" smtClean="0">
                <a:solidFill>
                  <a:schemeClr val="tx1">
                    <a:lumMod val="50000"/>
                    <a:lumOff val="50000"/>
                  </a:schemeClr>
                </a:solidFill>
                <a:latin typeface="Helvetica Neue" charset="0"/>
                <a:ea typeface="Helvetica Neue" charset="0"/>
                <a:cs typeface="Helvetica Neue" charset="0"/>
              </a:rPr>
              <a:t>P</a:t>
            </a:r>
            <a:r>
              <a:rPr lang="en-US" dirty="0" smtClean="0">
                <a:solidFill>
                  <a:schemeClr val="tx1">
                    <a:lumMod val="50000"/>
                    <a:lumOff val="50000"/>
                  </a:schemeClr>
                </a:solidFill>
                <a:latin typeface="Helvetica Neue" charset="0"/>
                <a:ea typeface="Helvetica Neue" charset="0"/>
                <a:cs typeface="Helvetica Neue" charset="0"/>
              </a:rPr>
              <a:t>erformance was within 2% of state-of-the-art </a:t>
            </a:r>
            <a:r>
              <a:rPr lang="en-US" dirty="0" smtClean="0">
                <a:solidFill>
                  <a:schemeClr val="tx1">
                    <a:lumMod val="50000"/>
                    <a:lumOff val="50000"/>
                  </a:schemeClr>
                </a:solidFill>
                <a:latin typeface="Helvetica Neue" charset="0"/>
                <a:ea typeface="Helvetica Neue" charset="0"/>
                <a:cs typeface="Helvetica Neue" charset="0"/>
              </a:rPr>
              <a:t>‘</a:t>
            </a:r>
            <a:r>
              <a:rPr lang="en-US" dirty="0" smtClean="0">
                <a:solidFill>
                  <a:schemeClr val="tx1">
                    <a:lumMod val="50000"/>
                    <a:lumOff val="50000"/>
                  </a:schemeClr>
                </a:solidFill>
                <a:latin typeface="Helvetica Neue" charset="0"/>
                <a:ea typeface="Helvetica Neue" charset="0"/>
                <a:cs typeface="Helvetica Neue" charset="0"/>
              </a:rPr>
              <a:t>deep networks’</a:t>
            </a:r>
            <a:endParaRPr lang="en-US" dirty="0">
              <a:solidFill>
                <a:schemeClr val="tx1">
                  <a:lumMod val="50000"/>
                  <a:lumOff val="50000"/>
                </a:schemeClr>
              </a:solidFill>
              <a:latin typeface="Helvetica Neue" charset="0"/>
              <a:ea typeface="Helvetica Neue" charset="0"/>
              <a:cs typeface="Helvetica Neue" charset="0"/>
            </a:endParaRPr>
          </a:p>
        </p:txBody>
      </p:sp>
      <p:pic>
        <p:nvPicPr>
          <p:cNvPr id="16" name="Shape 1039"/>
          <p:cNvPicPr preferRelativeResize="0"/>
          <p:nvPr/>
        </p:nvPicPr>
        <p:blipFill>
          <a:blip r:embed="rId7">
            <a:alphaModFix/>
          </a:blip>
          <a:stretch>
            <a:fillRect/>
          </a:stretch>
        </p:blipFill>
        <p:spPr>
          <a:xfrm>
            <a:off x="4677081" y="1587264"/>
            <a:ext cx="7514919" cy="4567447"/>
          </a:xfrm>
          <a:prstGeom prst="rect">
            <a:avLst/>
          </a:prstGeom>
          <a:noFill/>
          <a:ln>
            <a:noFill/>
          </a:ln>
        </p:spPr>
      </p:pic>
      <p:sp>
        <p:nvSpPr>
          <p:cNvPr id="2" name="TextBox 1"/>
          <p:cNvSpPr txBox="1"/>
          <p:nvPr/>
        </p:nvSpPr>
        <p:spPr>
          <a:xfrm>
            <a:off x="4585641" y="1032557"/>
            <a:ext cx="2313967" cy="461665"/>
          </a:xfrm>
          <a:prstGeom prst="rect">
            <a:avLst/>
          </a:prstGeom>
          <a:noFill/>
        </p:spPr>
        <p:txBody>
          <a:bodyPr wrap="none" rtlCol="0">
            <a:spAutoFit/>
          </a:bodyPr>
          <a:lstStyle/>
          <a:p>
            <a:r>
              <a:rPr lang="en-US" sz="2400" dirty="0" smtClean="0">
                <a:solidFill>
                  <a:schemeClr val="tx1">
                    <a:lumMod val="50000"/>
                    <a:lumOff val="50000"/>
                  </a:schemeClr>
                </a:solidFill>
              </a:rPr>
              <a:t>Confusion matrix</a:t>
            </a:r>
            <a:endParaRPr lang="en-US" sz="2400" dirty="0">
              <a:solidFill>
                <a:schemeClr val="tx1">
                  <a:lumMod val="50000"/>
                  <a:lumOff val="50000"/>
                </a:schemeClr>
              </a:solidFill>
            </a:endParaRPr>
          </a:p>
        </p:txBody>
      </p:sp>
    </p:spTree>
    <p:extLst>
      <p:ext uri="{BB962C8B-B14F-4D97-AF65-F5344CB8AC3E}">
        <p14:creationId xmlns:p14="http://schemas.microsoft.com/office/powerpoint/2010/main" val="239120848"/>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pic>
        <p:nvPicPr>
          <p:cNvPr id="1026" name="Shape 1026"/>
          <p:cNvPicPr preferRelativeResize="0"/>
          <p:nvPr/>
        </p:nvPicPr>
        <p:blipFill>
          <a:blip r:embed="rId3">
            <a:alphaModFix/>
          </a:blip>
          <a:stretch>
            <a:fillRect/>
          </a:stretch>
        </p:blipFill>
        <p:spPr>
          <a:xfrm>
            <a:off x="6234546" y="1550688"/>
            <a:ext cx="2549328" cy="2240514"/>
          </a:xfrm>
          <a:prstGeom prst="rect">
            <a:avLst/>
          </a:prstGeom>
          <a:noFill/>
          <a:ln>
            <a:noFill/>
          </a:ln>
        </p:spPr>
      </p:pic>
      <p:pic>
        <p:nvPicPr>
          <p:cNvPr id="1027" name="Shape 1027"/>
          <p:cNvPicPr preferRelativeResize="0"/>
          <p:nvPr/>
        </p:nvPicPr>
        <p:blipFill>
          <a:blip r:embed="rId4">
            <a:alphaModFix/>
          </a:blip>
          <a:stretch>
            <a:fillRect/>
          </a:stretch>
        </p:blipFill>
        <p:spPr>
          <a:xfrm>
            <a:off x="6159385" y="3888181"/>
            <a:ext cx="2644229" cy="2284818"/>
          </a:xfrm>
          <a:prstGeom prst="rect">
            <a:avLst/>
          </a:prstGeom>
          <a:noFill/>
          <a:ln>
            <a:noFill/>
          </a:ln>
        </p:spPr>
      </p:pic>
      <p:pic>
        <p:nvPicPr>
          <p:cNvPr id="1028" name="Shape 1028"/>
          <p:cNvPicPr preferRelativeResize="0"/>
          <p:nvPr/>
        </p:nvPicPr>
        <p:blipFill>
          <a:blip r:embed="rId5">
            <a:alphaModFix/>
          </a:blip>
          <a:stretch>
            <a:fillRect/>
          </a:stretch>
        </p:blipFill>
        <p:spPr>
          <a:xfrm>
            <a:off x="9003465" y="1550688"/>
            <a:ext cx="2557987" cy="2240513"/>
          </a:xfrm>
          <a:prstGeom prst="rect">
            <a:avLst/>
          </a:prstGeom>
          <a:noFill/>
          <a:ln>
            <a:noFill/>
          </a:ln>
        </p:spPr>
      </p:pic>
      <p:pic>
        <p:nvPicPr>
          <p:cNvPr id="1029" name="Shape 1029"/>
          <p:cNvPicPr preferRelativeResize="0"/>
          <p:nvPr/>
        </p:nvPicPr>
        <p:blipFill>
          <a:blip r:embed="rId6">
            <a:alphaModFix/>
          </a:blip>
          <a:stretch>
            <a:fillRect/>
          </a:stretch>
        </p:blipFill>
        <p:spPr>
          <a:xfrm>
            <a:off x="8926040" y="3895910"/>
            <a:ext cx="2712836" cy="2304799"/>
          </a:xfrm>
          <a:prstGeom prst="rect">
            <a:avLst/>
          </a:prstGeom>
          <a:noFill/>
          <a:ln>
            <a:noFill/>
          </a:ln>
        </p:spPr>
      </p:pic>
      <p:sp>
        <p:nvSpPr>
          <p:cNvPr id="10" name="Title 1"/>
          <p:cNvSpPr txBox="1">
            <a:spLocks/>
          </p:cNvSpPr>
          <p:nvPr/>
        </p:nvSpPr>
        <p:spPr>
          <a:xfrm>
            <a:off x="415600" y="399841"/>
            <a:ext cx="4498147" cy="1212400"/>
          </a:xfrm>
          <a:prstGeom prst="rect">
            <a:avLst/>
          </a:prstGeom>
          <a:noFill/>
          <a:ln>
            <a:noFill/>
          </a:ln>
        </p:spPr>
        <p:txBody>
          <a:bodyPr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Font typeface="Economica"/>
              <a:buNone/>
              <a:defRPr sz="4200" b="0" i="0" u="none" strike="noStrike" cap="none">
                <a:solidFill>
                  <a:schemeClr val="dk1"/>
                </a:solidFill>
                <a:latin typeface="Economica"/>
                <a:ea typeface="Economica"/>
                <a:cs typeface="Economica"/>
                <a:sym typeface="Economica"/>
              </a:defRPr>
            </a:lvl1pPr>
            <a:lvl2pPr lvl="1" rtl="0">
              <a:spcBef>
                <a:spcPts val="0"/>
              </a:spcBef>
              <a:buClr>
                <a:schemeClr val="dk1"/>
              </a:buClr>
              <a:buSzPct val="100000"/>
              <a:buFont typeface="Economica"/>
              <a:buNone/>
              <a:defRPr sz="4200">
                <a:solidFill>
                  <a:schemeClr val="dk1"/>
                </a:solidFill>
                <a:latin typeface="Economica"/>
                <a:ea typeface="Economica"/>
                <a:cs typeface="Economica"/>
                <a:sym typeface="Economica"/>
              </a:defRPr>
            </a:lvl2pPr>
            <a:lvl3pPr lvl="2" rtl="0">
              <a:spcBef>
                <a:spcPts val="0"/>
              </a:spcBef>
              <a:buClr>
                <a:schemeClr val="dk1"/>
              </a:buClr>
              <a:buSzPct val="100000"/>
              <a:buFont typeface="Economica"/>
              <a:buNone/>
              <a:defRPr sz="4200">
                <a:solidFill>
                  <a:schemeClr val="dk1"/>
                </a:solidFill>
                <a:latin typeface="Economica"/>
                <a:ea typeface="Economica"/>
                <a:cs typeface="Economica"/>
                <a:sym typeface="Economica"/>
              </a:defRPr>
            </a:lvl3pPr>
            <a:lvl4pPr lvl="3" rtl="0">
              <a:spcBef>
                <a:spcPts val="0"/>
              </a:spcBef>
              <a:buClr>
                <a:schemeClr val="dk1"/>
              </a:buClr>
              <a:buSzPct val="100000"/>
              <a:buFont typeface="Economica"/>
              <a:buNone/>
              <a:defRPr sz="4200">
                <a:solidFill>
                  <a:schemeClr val="dk1"/>
                </a:solidFill>
                <a:latin typeface="Economica"/>
                <a:ea typeface="Economica"/>
                <a:cs typeface="Economica"/>
                <a:sym typeface="Economica"/>
              </a:defRPr>
            </a:lvl4pPr>
            <a:lvl5pPr lvl="4" rtl="0">
              <a:spcBef>
                <a:spcPts val="0"/>
              </a:spcBef>
              <a:buClr>
                <a:schemeClr val="dk1"/>
              </a:buClr>
              <a:buSzPct val="100000"/>
              <a:buFont typeface="Economica"/>
              <a:buNone/>
              <a:defRPr sz="4200">
                <a:solidFill>
                  <a:schemeClr val="dk1"/>
                </a:solidFill>
                <a:latin typeface="Economica"/>
                <a:ea typeface="Economica"/>
                <a:cs typeface="Economica"/>
                <a:sym typeface="Economica"/>
              </a:defRPr>
            </a:lvl5pPr>
            <a:lvl6pPr lvl="5" rtl="0">
              <a:spcBef>
                <a:spcPts val="0"/>
              </a:spcBef>
              <a:buClr>
                <a:schemeClr val="dk1"/>
              </a:buClr>
              <a:buSzPct val="100000"/>
              <a:buFont typeface="Economica"/>
              <a:buNone/>
              <a:defRPr sz="4200">
                <a:solidFill>
                  <a:schemeClr val="dk1"/>
                </a:solidFill>
                <a:latin typeface="Economica"/>
                <a:ea typeface="Economica"/>
                <a:cs typeface="Economica"/>
                <a:sym typeface="Economica"/>
              </a:defRPr>
            </a:lvl6pPr>
            <a:lvl7pPr lvl="6" rtl="0">
              <a:spcBef>
                <a:spcPts val="0"/>
              </a:spcBef>
              <a:buClr>
                <a:schemeClr val="dk1"/>
              </a:buClr>
              <a:buSzPct val="100000"/>
              <a:buFont typeface="Economica"/>
              <a:buNone/>
              <a:defRPr sz="4200">
                <a:solidFill>
                  <a:schemeClr val="dk1"/>
                </a:solidFill>
                <a:latin typeface="Economica"/>
                <a:ea typeface="Economica"/>
                <a:cs typeface="Economica"/>
                <a:sym typeface="Economica"/>
              </a:defRPr>
            </a:lvl7pPr>
            <a:lvl8pPr lvl="7" rtl="0">
              <a:spcBef>
                <a:spcPts val="0"/>
              </a:spcBef>
              <a:buClr>
                <a:schemeClr val="dk1"/>
              </a:buClr>
              <a:buSzPct val="100000"/>
              <a:buFont typeface="Economica"/>
              <a:buNone/>
              <a:defRPr sz="4200">
                <a:solidFill>
                  <a:schemeClr val="dk1"/>
                </a:solidFill>
                <a:latin typeface="Economica"/>
                <a:ea typeface="Economica"/>
                <a:cs typeface="Economica"/>
                <a:sym typeface="Economica"/>
              </a:defRPr>
            </a:lvl8pPr>
            <a:lvl9pPr lvl="8" rtl="0">
              <a:spcBef>
                <a:spcPts val="0"/>
              </a:spcBef>
              <a:buClr>
                <a:schemeClr val="dk1"/>
              </a:buClr>
              <a:buSzPct val="100000"/>
              <a:buFont typeface="Economica"/>
              <a:buNone/>
              <a:defRPr sz="4200">
                <a:solidFill>
                  <a:schemeClr val="dk1"/>
                </a:solidFill>
                <a:latin typeface="Economica"/>
                <a:ea typeface="Economica"/>
                <a:cs typeface="Economica"/>
                <a:sym typeface="Economica"/>
              </a:defRPr>
            </a:lvl9pPr>
          </a:lstStyle>
          <a:p>
            <a:r>
              <a:rPr lang="en-US" sz="3200" dirty="0" smtClean="0">
                <a:latin typeface="Helvetica Neue" charset="0"/>
                <a:ea typeface="Helvetica Neue" charset="0"/>
                <a:cs typeface="Helvetica Neue" charset="0"/>
              </a:rPr>
              <a:t>Digit </a:t>
            </a:r>
            <a:r>
              <a:rPr lang="en-US" sz="3200" dirty="0">
                <a:latin typeface="Helvetica Neue" charset="0"/>
                <a:ea typeface="Helvetica Neue" charset="0"/>
                <a:cs typeface="Helvetica Neue" charset="0"/>
              </a:rPr>
              <a:t>Classification</a:t>
            </a:r>
            <a:endParaRPr lang="en-US" sz="3200" dirty="0">
              <a:latin typeface="Helvetica Neue" charset="0"/>
              <a:ea typeface="Helvetica Neue" charset="0"/>
              <a:cs typeface="Helvetica Neue" charset="0"/>
            </a:endParaRPr>
          </a:p>
        </p:txBody>
      </p:sp>
      <p:sp>
        <p:nvSpPr>
          <p:cNvPr id="12" name="Text Placeholder 2"/>
          <p:cNvSpPr>
            <a:spLocks noGrp="1"/>
          </p:cNvSpPr>
          <p:nvPr>
            <p:ph type="body" idx="1"/>
          </p:nvPr>
        </p:nvSpPr>
        <p:spPr>
          <a:xfrm>
            <a:off x="415600" y="1959375"/>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The algorithm classifies digits, according to their multinomial probability </a:t>
            </a:r>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955282883"/>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pic>
        <p:nvPicPr>
          <p:cNvPr id="1026" name="Shape 1026"/>
          <p:cNvPicPr preferRelativeResize="0"/>
          <p:nvPr/>
        </p:nvPicPr>
        <p:blipFill>
          <a:blip r:embed="rId3">
            <a:alphaModFix/>
          </a:blip>
          <a:stretch>
            <a:fillRect/>
          </a:stretch>
        </p:blipFill>
        <p:spPr>
          <a:xfrm>
            <a:off x="6234546" y="1550688"/>
            <a:ext cx="2549328" cy="2240514"/>
          </a:xfrm>
          <a:prstGeom prst="rect">
            <a:avLst/>
          </a:prstGeom>
          <a:noFill/>
          <a:ln>
            <a:noFill/>
          </a:ln>
        </p:spPr>
      </p:pic>
      <p:pic>
        <p:nvPicPr>
          <p:cNvPr id="1027" name="Shape 1027"/>
          <p:cNvPicPr preferRelativeResize="0"/>
          <p:nvPr/>
        </p:nvPicPr>
        <p:blipFill>
          <a:blip r:embed="rId4">
            <a:alphaModFix/>
          </a:blip>
          <a:stretch>
            <a:fillRect/>
          </a:stretch>
        </p:blipFill>
        <p:spPr>
          <a:xfrm>
            <a:off x="6159385" y="3888181"/>
            <a:ext cx="2644229" cy="2284818"/>
          </a:xfrm>
          <a:prstGeom prst="rect">
            <a:avLst/>
          </a:prstGeom>
          <a:noFill/>
          <a:ln>
            <a:noFill/>
          </a:ln>
        </p:spPr>
      </p:pic>
      <p:pic>
        <p:nvPicPr>
          <p:cNvPr id="1028" name="Shape 1028"/>
          <p:cNvPicPr preferRelativeResize="0"/>
          <p:nvPr/>
        </p:nvPicPr>
        <p:blipFill>
          <a:blip r:embed="rId5">
            <a:alphaModFix/>
          </a:blip>
          <a:stretch>
            <a:fillRect/>
          </a:stretch>
        </p:blipFill>
        <p:spPr>
          <a:xfrm>
            <a:off x="9003465" y="1550688"/>
            <a:ext cx="2557987" cy="2240513"/>
          </a:xfrm>
          <a:prstGeom prst="rect">
            <a:avLst/>
          </a:prstGeom>
          <a:noFill/>
          <a:ln>
            <a:noFill/>
          </a:ln>
        </p:spPr>
      </p:pic>
      <p:pic>
        <p:nvPicPr>
          <p:cNvPr id="1029" name="Shape 1029"/>
          <p:cNvPicPr preferRelativeResize="0"/>
          <p:nvPr/>
        </p:nvPicPr>
        <p:blipFill>
          <a:blip r:embed="rId6">
            <a:alphaModFix/>
          </a:blip>
          <a:stretch>
            <a:fillRect/>
          </a:stretch>
        </p:blipFill>
        <p:spPr>
          <a:xfrm>
            <a:off x="8926040" y="3895910"/>
            <a:ext cx="2712836" cy="2304799"/>
          </a:xfrm>
          <a:prstGeom prst="rect">
            <a:avLst/>
          </a:prstGeom>
          <a:noFill/>
          <a:ln>
            <a:noFill/>
          </a:ln>
        </p:spPr>
      </p:pic>
      <p:sp>
        <p:nvSpPr>
          <p:cNvPr id="10" name="Title 1"/>
          <p:cNvSpPr txBox="1">
            <a:spLocks/>
          </p:cNvSpPr>
          <p:nvPr/>
        </p:nvSpPr>
        <p:spPr>
          <a:xfrm>
            <a:off x="415600" y="399841"/>
            <a:ext cx="4498147" cy="1212400"/>
          </a:xfrm>
          <a:prstGeom prst="rect">
            <a:avLst/>
          </a:prstGeom>
          <a:noFill/>
          <a:ln>
            <a:noFill/>
          </a:ln>
        </p:spPr>
        <p:txBody>
          <a:bodyPr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Font typeface="Economica"/>
              <a:buNone/>
              <a:defRPr sz="4200" b="0" i="0" u="none" strike="noStrike" cap="none">
                <a:solidFill>
                  <a:schemeClr val="dk1"/>
                </a:solidFill>
                <a:latin typeface="Economica"/>
                <a:ea typeface="Economica"/>
                <a:cs typeface="Economica"/>
                <a:sym typeface="Economica"/>
              </a:defRPr>
            </a:lvl1pPr>
            <a:lvl2pPr lvl="1" rtl="0">
              <a:spcBef>
                <a:spcPts val="0"/>
              </a:spcBef>
              <a:buClr>
                <a:schemeClr val="dk1"/>
              </a:buClr>
              <a:buSzPct val="100000"/>
              <a:buFont typeface="Economica"/>
              <a:buNone/>
              <a:defRPr sz="4200">
                <a:solidFill>
                  <a:schemeClr val="dk1"/>
                </a:solidFill>
                <a:latin typeface="Economica"/>
                <a:ea typeface="Economica"/>
                <a:cs typeface="Economica"/>
                <a:sym typeface="Economica"/>
              </a:defRPr>
            </a:lvl2pPr>
            <a:lvl3pPr lvl="2" rtl="0">
              <a:spcBef>
                <a:spcPts val="0"/>
              </a:spcBef>
              <a:buClr>
                <a:schemeClr val="dk1"/>
              </a:buClr>
              <a:buSzPct val="100000"/>
              <a:buFont typeface="Economica"/>
              <a:buNone/>
              <a:defRPr sz="4200">
                <a:solidFill>
                  <a:schemeClr val="dk1"/>
                </a:solidFill>
                <a:latin typeface="Economica"/>
                <a:ea typeface="Economica"/>
                <a:cs typeface="Economica"/>
                <a:sym typeface="Economica"/>
              </a:defRPr>
            </a:lvl3pPr>
            <a:lvl4pPr lvl="3" rtl="0">
              <a:spcBef>
                <a:spcPts val="0"/>
              </a:spcBef>
              <a:buClr>
                <a:schemeClr val="dk1"/>
              </a:buClr>
              <a:buSzPct val="100000"/>
              <a:buFont typeface="Economica"/>
              <a:buNone/>
              <a:defRPr sz="4200">
                <a:solidFill>
                  <a:schemeClr val="dk1"/>
                </a:solidFill>
                <a:latin typeface="Economica"/>
                <a:ea typeface="Economica"/>
                <a:cs typeface="Economica"/>
                <a:sym typeface="Economica"/>
              </a:defRPr>
            </a:lvl4pPr>
            <a:lvl5pPr lvl="4" rtl="0">
              <a:spcBef>
                <a:spcPts val="0"/>
              </a:spcBef>
              <a:buClr>
                <a:schemeClr val="dk1"/>
              </a:buClr>
              <a:buSzPct val="100000"/>
              <a:buFont typeface="Economica"/>
              <a:buNone/>
              <a:defRPr sz="4200">
                <a:solidFill>
                  <a:schemeClr val="dk1"/>
                </a:solidFill>
                <a:latin typeface="Economica"/>
                <a:ea typeface="Economica"/>
                <a:cs typeface="Economica"/>
                <a:sym typeface="Economica"/>
              </a:defRPr>
            </a:lvl5pPr>
            <a:lvl6pPr lvl="5" rtl="0">
              <a:spcBef>
                <a:spcPts val="0"/>
              </a:spcBef>
              <a:buClr>
                <a:schemeClr val="dk1"/>
              </a:buClr>
              <a:buSzPct val="100000"/>
              <a:buFont typeface="Economica"/>
              <a:buNone/>
              <a:defRPr sz="4200">
                <a:solidFill>
                  <a:schemeClr val="dk1"/>
                </a:solidFill>
                <a:latin typeface="Economica"/>
                <a:ea typeface="Economica"/>
                <a:cs typeface="Economica"/>
                <a:sym typeface="Economica"/>
              </a:defRPr>
            </a:lvl6pPr>
            <a:lvl7pPr lvl="6" rtl="0">
              <a:spcBef>
                <a:spcPts val="0"/>
              </a:spcBef>
              <a:buClr>
                <a:schemeClr val="dk1"/>
              </a:buClr>
              <a:buSzPct val="100000"/>
              <a:buFont typeface="Economica"/>
              <a:buNone/>
              <a:defRPr sz="4200">
                <a:solidFill>
                  <a:schemeClr val="dk1"/>
                </a:solidFill>
                <a:latin typeface="Economica"/>
                <a:ea typeface="Economica"/>
                <a:cs typeface="Economica"/>
                <a:sym typeface="Economica"/>
              </a:defRPr>
            </a:lvl7pPr>
            <a:lvl8pPr lvl="7" rtl="0">
              <a:spcBef>
                <a:spcPts val="0"/>
              </a:spcBef>
              <a:buClr>
                <a:schemeClr val="dk1"/>
              </a:buClr>
              <a:buSzPct val="100000"/>
              <a:buFont typeface="Economica"/>
              <a:buNone/>
              <a:defRPr sz="4200">
                <a:solidFill>
                  <a:schemeClr val="dk1"/>
                </a:solidFill>
                <a:latin typeface="Economica"/>
                <a:ea typeface="Economica"/>
                <a:cs typeface="Economica"/>
                <a:sym typeface="Economica"/>
              </a:defRPr>
            </a:lvl8pPr>
            <a:lvl9pPr lvl="8" rtl="0">
              <a:spcBef>
                <a:spcPts val="0"/>
              </a:spcBef>
              <a:buClr>
                <a:schemeClr val="dk1"/>
              </a:buClr>
              <a:buSzPct val="100000"/>
              <a:buFont typeface="Economica"/>
              <a:buNone/>
              <a:defRPr sz="4200">
                <a:solidFill>
                  <a:schemeClr val="dk1"/>
                </a:solidFill>
                <a:latin typeface="Economica"/>
                <a:ea typeface="Economica"/>
                <a:cs typeface="Economica"/>
                <a:sym typeface="Economica"/>
              </a:defRPr>
            </a:lvl9pPr>
          </a:lstStyle>
          <a:p>
            <a:r>
              <a:rPr lang="en-US" sz="3200" dirty="0" smtClean="0">
                <a:latin typeface="Helvetica Neue" charset="0"/>
                <a:ea typeface="Helvetica Neue" charset="0"/>
                <a:cs typeface="Helvetica Neue" charset="0"/>
              </a:rPr>
              <a:t>Digit Classification</a:t>
            </a:r>
            <a:endParaRPr lang="en-US" sz="3200" dirty="0">
              <a:latin typeface="Helvetica Neue" charset="0"/>
              <a:ea typeface="Helvetica Neue" charset="0"/>
              <a:cs typeface="Helvetica Neue" charset="0"/>
            </a:endParaRPr>
          </a:p>
        </p:txBody>
      </p:sp>
      <p:sp>
        <p:nvSpPr>
          <p:cNvPr id="11" name="Shape 1050"/>
          <p:cNvSpPr/>
          <p:nvPr/>
        </p:nvSpPr>
        <p:spPr>
          <a:xfrm>
            <a:off x="6198473" y="1496689"/>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solidFill>
                <a:schemeClr val="accent6"/>
              </a:solidFill>
              <a:latin typeface="Helvetica Neue" charset="0"/>
              <a:ea typeface="Helvetica Neue" charset="0"/>
              <a:cs typeface="Helvetica Neue" charset="0"/>
            </a:endParaRPr>
          </a:p>
        </p:txBody>
      </p:sp>
      <p:sp>
        <p:nvSpPr>
          <p:cNvPr id="13" name="TextBox 12"/>
          <p:cNvSpPr txBox="1"/>
          <p:nvPr/>
        </p:nvSpPr>
        <p:spPr>
          <a:xfrm flipH="1">
            <a:off x="6400800" y="1056640"/>
            <a:ext cx="865163" cy="369332"/>
          </a:xfrm>
          <a:prstGeom prst="rect">
            <a:avLst/>
          </a:prstGeom>
          <a:noFill/>
        </p:spPr>
        <p:txBody>
          <a:bodyPr wrap="square" rtlCol="0">
            <a:spAutoFit/>
          </a:bodyPr>
          <a:lstStyle/>
          <a:p>
            <a:r>
              <a:rPr lang="en-US" dirty="0" smtClean="0"/>
              <a:t>99%</a:t>
            </a:r>
            <a:endParaRPr lang="en-US" dirty="0"/>
          </a:p>
        </p:txBody>
      </p:sp>
      <p:sp>
        <p:nvSpPr>
          <p:cNvPr id="14" name="Text Placeholder 2"/>
          <p:cNvSpPr txBox="1">
            <a:spLocks/>
          </p:cNvSpPr>
          <p:nvPr/>
        </p:nvSpPr>
        <p:spPr>
          <a:xfrm>
            <a:off x="415600" y="1959375"/>
            <a:ext cx="4012021" cy="4472000"/>
          </a:xfrm>
          <a:prstGeom prst="rect">
            <a:avLst/>
          </a:prstGeom>
        </p:spPr>
        <p:txBody>
          <a:bodyPr vert="horz" wrap="square" lIns="91425" tIns="91425" rIns="91425" bIns="91425" rtlCol="0" anchor="t" anchorCtr="0">
            <a:normAutofit/>
          </a:bodyPr>
          <a:lstStyle>
            <a:lvl1pPr marL="228600" lvl="0" indent="-228600" algn="l" defTabSz="914400" rtl="0" eaLnBrk="1" latinLnBrk="0" hangingPunct="1">
              <a:lnSpc>
                <a:spcPct val="90000"/>
              </a:lnSpc>
              <a:spcBef>
                <a:spcPts val="0"/>
              </a:spcBef>
              <a:buFont typeface="Arial"/>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9p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For some digits, it will have </a:t>
            </a:r>
            <a:r>
              <a:rPr lang="en-US" dirty="0" smtClean="0">
                <a:solidFill>
                  <a:schemeClr val="accent6"/>
                </a:solidFill>
                <a:latin typeface="Helvetica Neue" charset="0"/>
                <a:ea typeface="Helvetica Neue" charset="0"/>
                <a:cs typeface="Helvetica Neue" charset="0"/>
              </a:rPr>
              <a:t>high confidence</a:t>
            </a: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455532418"/>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pic>
        <p:nvPicPr>
          <p:cNvPr id="1026" name="Shape 1026"/>
          <p:cNvPicPr preferRelativeResize="0"/>
          <p:nvPr/>
        </p:nvPicPr>
        <p:blipFill>
          <a:blip r:embed="rId3">
            <a:alphaModFix/>
          </a:blip>
          <a:stretch>
            <a:fillRect/>
          </a:stretch>
        </p:blipFill>
        <p:spPr>
          <a:xfrm>
            <a:off x="6234546" y="1550688"/>
            <a:ext cx="2549328" cy="2240514"/>
          </a:xfrm>
          <a:prstGeom prst="rect">
            <a:avLst/>
          </a:prstGeom>
          <a:noFill/>
          <a:ln>
            <a:noFill/>
          </a:ln>
        </p:spPr>
      </p:pic>
      <p:pic>
        <p:nvPicPr>
          <p:cNvPr id="1027" name="Shape 1027"/>
          <p:cNvPicPr preferRelativeResize="0"/>
          <p:nvPr/>
        </p:nvPicPr>
        <p:blipFill>
          <a:blip r:embed="rId4">
            <a:alphaModFix/>
          </a:blip>
          <a:stretch>
            <a:fillRect/>
          </a:stretch>
        </p:blipFill>
        <p:spPr>
          <a:xfrm>
            <a:off x="6159385" y="3888181"/>
            <a:ext cx="2644229" cy="2284818"/>
          </a:xfrm>
          <a:prstGeom prst="rect">
            <a:avLst/>
          </a:prstGeom>
          <a:noFill/>
          <a:ln>
            <a:noFill/>
          </a:ln>
        </p:spPr>
      </p:pic>
      <p:pic>
        <p:nvPicPr>
          <p:cNvPr id="1028" name="Shape 1028"/>
          <p:cNvPicPr preferRelativeResize="0"/>
          <p:nvPr/>
        </p:nvPicPr>
        <p:blipFill>
          <a:blip r:embed="rId5">
            <a:alphaModFix/>
          </a:blip>
          <a:stretch>
            <a:fillRect/>
          </a:stretch>
        </p:blipFill>
        <p:spPr>
          <a:xfrm>
            <a:off x="9003465" y="1550688"/>
            <a:ext cx="2557987" cy="2240513"/>
          </a:xfrm>
          <a:prstGeom prst="rect">
            <a:avLst/>
          </a:prstGeom>
          <a:noFill/>
          <a:ln>
            <a:noFill/>
          </a:ln>
        </p:spPr>
      </p:pic>
      <p:pic>
        <p:nvPicPr>
          <p:cNvPr id="1029" name="Shape 1029"/>
          <p:cNvPicPr preferRelativeResize="0"/>
          <p:nvPr/>
        </p:nvPicPr>
        <p:blipFill>
          <a:blip r:embed="rId6">
            <a:alphaModFix/>
          </a:blip>
          <a:stretch>
            <a:fillRect/>
          </a:stretch>
        </p:blipFill>
        <p:spPr>
          <a:xfrm>
            <a:off x="8926040" y="3895910"/>
            <a:ext cx="2712836" cy="2304799"/>
          </a:xfrm>
          <a:prstGeom prst="rect">
            <a:avLst/>
          </a:prstGeom>
          <a:noFill/>
          <a:ln>
            <a:noFill/>
          </a:ln>
        </p:spPr>
      </p:pic>
      <p:sp>
        <p:nvSpPr>
          <p:cNvPr id="10" name="Title 1"/>
          <p:cNvSpPr txBox="1">
            <a:spLocks/>
          </p:cNvSpPr>
          <p:nvPr/>
        </p:nvSpPr>
        <p:spPr>
          <a:xfrm>
            <a:off x="415600" y="399841"/>
            <a:ext cx="4498147" cy="1212400"/>
          </a:xfrm>
          <a:prstGeom prst="rect">
            <a:avLst/>
          </a:prstGeom>
          <a:noFill/>
          <a:ln>
            <a:noFill/>
          </a:ln>
        </p:spPr>
        <p:txBody>
          <a:bodyPr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Font typeface="Economica"/>
              <a:buNone/>
              <a:defRPr sz="4200" b="0" i="0" u="none" strike="noStrike" cap="none">
                <a:solidFill>
                  <a:schemeClr val="dk1"/>
                </a:solidFill>
                <a:latin typeface="Economica"/>
                <a:ea typeface="Economica"/>
                <a:cs typeface="Economica"/>
                <a:sym typeface="Economica"/>
              </a:defRPr>
            </a:lvl1pPr>
            <a:lvl2pPr lvl="1" rtl="0">
              <a:spcBef>
                <a:spcPts val="0"/>
              </a:spcBef>
              <a:buClr>
                <a:schemeClr val="dk1"/>
              </a:buClr>
              <a:buSzPct val="100000"/>
              <a:buFont typeface="Economica"/>
              <a:buNone/>
              <a:defRPr sz="4200">
                <a:solidFill>
                  <a:schemeClr val="dk1"/>
                </a:solidFill>
                <a:latin typeface="Economica"/>
                <a:ea typeface="Economica"/>
                <a:cs typeface="Economica"/>
                <a:sym typeface="Economica"/>
              </a:defRPr>
            </a:lvl2pPr>
            <a:lvl3pPr lvl="2" rtl="0">
              <a:spcBef>
                <a:spcPts val="0"/>
              </a:spcBef>
              <a:buClr>
                <a:schemeClr val="dk1"/>
              </a:buClr>
              <a:buSzPct val="100000"/>
              <a:buFont typeface="Economica"/>
              <a:buNone/>
              <a:defRPr sz="4200">
                <a:solidFill>
                  <a:schemeClr val="dk1"/>
                </a:solidFill>
                <a:latin typeface="Economica"/>
                <a:ea typeface="Economica"/>
                <a:cs typeface="Economica"/>
                <a:sym typeface="Economica"/>
              </a:defRPr>
            </a:lvl3pPr>
            <a:lvl4pPr lvl="3" rtl="0">
              <a:spcBef>
                <a:spcPts val="0"/>
              </a:spcBef>
              <a:buClr>
                <a:schemeClr val="dk1"/>
              </a:buClr>
              <a:buSzPct val="100000"/>
              <a:buFont typeface="Economica"/>
              <a:buNone/>
              <a:defRPr sz="4200">
                <a:solidFill>
                  <a:schemeClr val="dk1"/>
                </a:solidFill>
                <a:latin typeface="Economica"/>
                <a:ea typeface="Economica"/>
                <a:cs typeface="Economica"/>
                <a:sym typeface="Economica"/>
              </a:defRPr>
            </a:lvl4pPr>
            <a:lvl5pPr lvl="4" rtl="0">
              <a:spcBef>
                <a:spcPts val="0"/>
              </a:spcBef>
              <a:buClr>
                <a:schemeClr val="dk1"/>
              </a:buClr>
              <a:buSzPct val="100000"/>
              <a:buFont typeface="Economica"/>
              <a:buNone/>
              <a:defRPr sz="4200">
                <a:solidFill>
                  <a:schemeClr val="dk1"/>
                </a:solidFill>
                <a:latin typeface="Economica"/>
                <a:ea typeface="Economica"/>
                <a:cs typeface="Economica"/>
                <a:sym typeface="Economica"/>
              </a:defRPr>
            </a:lvl5pPr>
            <a:lvl6pPr lvl="5" rtl="0">
              <a:spcBef>
                <a:spcPts val="0"/>
              </a:spcBef>
              <a:buClr>
                <a:schemeClr val="dk1"/>
              </a:buClr>
              <a:buSzPct val="100000"/>
              <a:buFont typeface="Economica"/>
              <a:buNone/>
              <a:defRPr sz="4200">
                <a:solidFill>
                  <a:schemeClr val="dk1"/>
                </a:solidFill>
                <a:latin typeface="Economica"/>
                <a:ea typeface="Economica"/>
                <a:cs typeface="Economica"/>
                <a:sym typeface="Economica"/>
              </a:defRPr>
            </a:lvl6pPr>
            <a:lvl7pPr lvl="6" rtl="0">
              <a:spcBef>
                <a:spcPts val="0"/>
              </a:spcBef>
              <a:buClr>
                <a:schemeClr val="dk1"/>
              </a:buClr>
              <a:buSzPct val="100000"/>
              <a:buFont typeface="Economica"/>
              <a:buNone/>
              <a:defRPr sz="4200">
                <a:solidFill>
                  <a:schemeClr val="dk1"/>
                </a:solidFill>
                <a:latin typeface="Economica"/>
                <a:ea typeface="Economica"/>
                <a:cs typeface="Economica"/>
                <a:sym typeface="Economica"/>
              </a:defRPr>
            </a:lvl7pPr>
            <a:lvl8pPr lvl="7" rtl="0">
              <a:spcBef>
                <a:spcPts val="0"/>
              </a:spcBef>
              <a:buClr>
                <a:schemeClr val="dk1"/>
              </a:buClr>
              <a:buSzPct val="100000"/>
              <a:buFont typeface="Economica"/>
              <a:buNone/>
              <a:defRPr sz="4200">
                <a:solidFill>
                  <a:schemeClr val="dk1"/>
                </a:solidFill>
                <a:latin typeface="Economica"/>
                <a:ea typeface="Economica"/>
                <a:cs typeface="Economica"/>
                <a:sym typeface="Economica"/>
              </a:defRPr>
            </a:lvl8pPr>
            <a:lvl9pPr lvl="8" rtl="0">
              <a:spcBef>
                <a:spcPts val="0"/>
              </a:spcBef>
              <a:buClr>
                <a:schemeClr val="dk1"/>
              </a:buClr>
              <a:buSzPct val="100000"/>
              <a:buFont typeface="Economica"/>
              <a:buNone/>
              <a:defRPr sz="4200">
                <a:solidFill>
                  <a:schemeClr val="dk1"/>
                </a:solidFill>
                <a:latin typeface="Economica"/>
                <a:ea typeface="Economica"/>
                <a:cs typeface="Economica"/>
                <a:sym typeface="Economica"/>
              </a:defRPr>
            </a:lvl9pPr>
          </a:lstStyle>
          <a:p>
            <a:r>
              <a:rPr lang="en-US" sz="3200" dirty="0" smtClean="0">
                <a:latin typeface="Helvetica Neue" charset="0"/>
                <a:ea typeface="Helvetica Neue" charset="0"/>
                <a:cs typeface="Helvetica Neue" charset="0"/>
              </a:rPr>
              <a:t>Digit Classification</a:t>
            </a:r>
            <a:endParaRPr lang="en-US" sz="3200" dirty="0">
              <a:latin typeface="Helvetica Neue" charset="0"/>
              <a:ea typeface="Helvetica Neue" charset="0"/>
              <a:cs typeface="Helvetica Neue" charset="0"/>
            </a:endParaRPr>
          </a:p>
        </p:txBody>
      </p:sp>
      <p:sp>
        <p:nvSpPr>
          <p:cNvPr id="11" name="Shape 1050"/>
          <p:cNvSpPr/>
          <p:nvPr/>
        </p:nvSpPr>
        <p:spPr>
          <a:xfrm>
            <a:off x="7118978" y="1495267"/>
            <a:ext cx="730799" cy="773599"/>
          </a:xfrm>
          <a:prstGeom prst="ellipse">
            <a:avLst/>
          </a:prstGeom>
          <a:noFill/>
          <a:ln w="635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3" name="TextBox 12"/>
          <p:cNvSpPr txBox="1"/>
          <p:nvPr/>
        </p:nvSpPr>
        <p:spPr>
          <a:xfrm>
            <a:off x="7265963" y="1112080"/>
            <a:ext cx="583814" cy="369332"/>
          </a:xfrm>
          <a:prstGeom prst="rect">
            <a:avLst/>
          </a:prstGeom>
          <a:noFill/>
        </p:spPr>
        <p:txBody>
          <a:bodyPr wrap="none" rtlCol="0">
            <a:spAutoFit/>
          </a:bodyPr>
          <a:lstStyle/>
          <a:p>
            <a:r>
              <a:rPr lang="en-US" dirty="0" smtClean="0"/>
              <a:t>30%</a:t>
            </a:r>
            <a:endParaRPr lang="en-US" dirty="0"/>
          </a:p>
        </p:txBody>
      </p:sp>
      <p:sp>
        <p:nvSpPr>
          <p:cNvPr id="14" name="Text Placeholder 2"/>
          <p:cNvSpPr txBox="1">
            <a:spLocks/>
          </p:cNvSpPr>
          <p:nvPr/>
        </p:nvSpPr>
        <p:spPr>
          <a:xfrm>
            <a:off x="415600" y="1959375"/>
            <a:ext cx="4012021" cy="4472000"/>
          </a:xfrm>
          <a:prstGeom prst="rect">
            <a:avLst/>
          </a:prstGeom>
        </p:spPr>
        <p:txBody>
          <a:bodyPr vert="horz" wrap="square" lIns="91425" tIns="91425" rIns="91425" bIns="91425" rtlCol="0" anchor="t" anchorCtr="0">
            <a:normAutofit/>
          </a:bodyPr>
          <a:lstStyle>
            <a:lvl1pPr marL="228600" lvl="0" indent="-228600" algn="l" defTabSz="914400" rtl="0" eaLnBrk="1" latinLnBrk="0" hangingPunct="1">
              <a:lnSpc>
                <a:spcPct val="90000"/>
              </a:lnSpc>
              <a:spcBef>
                <a:spcPts val="0"/>
              </a:spcBef>
              <a:buFont typeface="Arial"/>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9p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For other digits, it will have </a:t>
            </a:r>
            <a:r>
              <a:rPr lang="en-US" dirty="0" smtClean="0">
                <a:solidFill>
                  <a:srgbClr val="C00000"/>
                </a:solidFill>
                <a:latin typeface="Helvetica Neue" charset="0"/>
                <a:ea typeface="Helvetica Neue" charset="0"/>
                <a:cs typeface="Helvetica Neue" charset="0"/>
              </a:rPr>
              <a:t>low</a:t>
            </a:r>
            <a:r>
              <a:rPr lang="en-US" dirty="0" smtClean="0">
                <a:solidFill>
                  <a:schemeClr val="tx1">
                    <a:lumMod val="50000"/>
                    <a:lumOff val="50000"/>
                  </a:schemeClr>
                </a:solidFill>
                <a:latin typeface="Helvetica Neue" charset="0"/>
                <a:ea typeface="Helvetica Neue" charset="0"/>
                <a:cs typeface="Helvetica Neue" charset="0"/>
              </a:rPr>
              <a:t> </a:t>
            </a:r>
            <a:r>
              <a:rPr lang="en-US" dirty="0" smtClean="0">
                <a:solidFill>
                  <a:srgbClr val="C00000"/>
                </a:solidFill>
                <a:latin typeface="Helvetica Neue" charset="0"/>
                <a:ea typeface="Helvetica Neue" charset="0"/>
                <a:cs typeface="Helvetica Neue" charset="0"/>
              </a:rPr>
              <a:t>confidence</a:t>
            </a: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670364874"/>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pic>
        <p:nvPicPr>
          <p:cNvPr id="1026" name="Shape 1026"/>
          <p:cNvPicPr preferRelativeResize="0"/>
          <p:nvPr/>
        </p:nvPicPr>
        <p:blipFill>
          <a:blip r:embed="rId3">
            <a:alphaModFix/>
          </a:blip>
          <a:stretch>
            <a:fillRect/>
          </a:stretch>
        </p:blipFill>
        <p:spPr>
          <a:xfrm>
            <a:off x="6234546" y="1550688"/>
            <a:ext cx="2549328" cy="2240514"/>
          </a:xfrm>
          <a:prstGeom prst="rect">
            <a:avLst/>
          </a:prstGeom>
          <a:noFill/>
          <a:ln>
            <a:noFill/>
          </a:ln>
        </p:spPr>
      </p:pic>
      <p:pic>
        <p:nvPicPr>
          <p:cNvPr id="1027" name="Shape 1027"/>
          <p:cNvPicPr preferRelativeResize="0"/>
          <p:nvPr/>
        </p:nvPicPr>
        <p:blipFill>
          <a:blip r:embed="rId4">
            <a:alphaModFix/>
          </a:blip>
          <a:stretch>
            <a:fillRect/>
          </a:stretch>
        </p:blipFill>
        <p:spPr>
          <a:xfrm>
            <a:off x="6159385" y="3888181"/>
            <a:ext cx="2644229" cy="2284818"/>
          </a:xfrm>
          <a:prstGeom prst="rect">
            <a:avLst/>
          </a:prstGeom>
          <a:noFill/>
          <a:ln>
            <a:noFill/>
          </a:ln>
        </p:spPr>
      </p:pic>
      <p:pic>
        <p:nvPicPr>
          <p:cNvPr id="1028" name="Shape 1028"/>
          <p:cNvPicPr preferRelativeResize="0"/>
          <p:nvPr/>
        </p:nvPicPr>
        <p:blipFill>
          <a:blip r:embed="rId5">
            <a:alphaModFix/>
          </a:blip>
          <a:stretch>
            <a:fillRect/>
          </a:stretch>
        </p:blipFill>
        <p:spPr>
          <a:xfrm>
            <a:off x="9003465" y="1550688"/>
            <a:ext cx="2557987" cy="2240513"/>
          </a:xfrm>
          <a:prstGeom prst="rect">
            <a:avLst/>
          </a:prstGeom>
          <a:noFill/>
          <a:ln>
            <a:noFill/>
          </a:ln>
        </p:spPr>
      </p:pic>
      <p:pic>
        <p:nvPicPr>
          <p:cNvPr id="1029" name="Shape 1029"/>
          <p:cNvPicPr preferRelativeResize="0"/>
          <p:nvPr/>
        </p:nvPicPr>
        <p:blipFill>
          <a:blip r:embed="rId6">
            <a:alphaModFix/>
          </a:blip>
          <a:stretch>
            <a:fillRect/>
          </a:stretch>
        </p:blipFill>
        <p:spPr>
          <a:xfrm>
            <a:off x="8926040" y="3895910"/>
            <a:ext cx="2712836" cy="2304799"/>
          </a:xfrm>
          <a:prstGeom prst="rect">
            <a:avLst/>
          </a:prstGeom>
          <a:noFill/>
          <a:ln>
            <a:noFill/>
          </a:ln>
        </p:spPr>
      </p:pic>
      <p:sp>
        <p:nvSpPr>
          <p:cNvPr id="10" name="Title 1"/>
          <p:cNvSpPr txBox="1">
            <a:spLocks/>
          </p:cNvSpPr>
          <p:nvPr/>
        </p:nvSpPr>
        <p:spPr>
          <a:xfrm>
            <a:off x="415600" y="399841"/>
            <a:ext cx="4498147" cy="1212400"/>
          </a:xfrm>
          <a:prstGeom prst="rect">
            <a:avLst/>
          </a:prstGeom>
          <a:noFill/>
          <a:ln>
            <a:noFill/>
          </a:ln>
        </p:spPr>
        <p:txBody>
          <a:bodyPr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Font typeface="Economica"/>
              <a:buNone/>
              <a:defRPr sz="4200" b="0" i="0" u="none" strike="noStrike" cap="none">
                <a:solidFill>
                  <a:schemeClr val="dk1"/>
                </a:solidFill>
                <a:latin typeface="Economica"/>
                <a:ea typeface="Economica"/>
                <a:cs typeface="Economica"/>
                <a:sym typeface="Economica"/>
              </a:defRPr>
            </a:lvl1pPr>
            <a:lvl2pPr lvl="1" rtl="0">
              <a:spcBef>
                <a:spcPts val="0"/>
              </a:spcBef>
              <a:buClr>
                <a:schemeClr val="dk1"/>
              </a:buClr>
              <a:buSzPct val="100000"/>
              <a:buFont typeface="Economica"/>
              <a:buNone/>
              <a:defRPr sz="4200">
                <a:solidFill>
                  <a:schemeClr val="dk1"/>
                </a:solidFill>
                <a:latin typeface="Economica"/>
                <a:ea typeface="Economica"/>
                <a:cs typeface="Economica"/>
                <a:sym typeface="Economica"/>
              </a:defRPr>
            </a:lvl2pPr>
            <a:lvl3pPr lvl="2" rtl="0">
              <a:spcBef>
                <a:spcPts val="0"/>
              </a:spcBef>
              <a:buClr>
                <a:schemeClr val="dk1"/>
              </a:buClr>
              <a:buSzPct val="100000"/>
              <a:buFont typeface="Economica"/>
              <a:buNone/>
              <a:defRPr sz="4200">
                <a:solidFill>
                  <a:schemeClr val="dk1"/>
                </a:solidFill>
                <a:latin typeface="Economica"/>
                <a:ea typeface="Economica"/>
                <a:cs typeface="Economica"/>
                <a:sym typeface="Economica"/>
              </a:defRPr>
            </a:lvl3pPr>
            <a:lvl4pPr lvl="3" rtl="0">
              <a:spcBef>
                <a:spcPts val="0"/>
              </a:spcBef>
              <a:buClr>
                <a:schemeClr val="dk1"/>
              </a:buClr>
              <a:buSzPct val="100000"/>
              <a:buFont typeface="Economica"/>
              <a:buNone/>
              <a:defRPr sz="4200">
                <a:solidFill>
                  <a:schemeClr val="dk1"/>
                </a:solidFill>
                <a:latin typeface="Economica"/>
                <a:ea typeface="Economica"/>
                <a:cs typeface="Economica"/>
                <a:sym typeface="Economica"/>
              </a:defRPr>
            </a:lvl4pPr>
            <a:lvl5pPr lvl="4" rtl="0">
              <a:spcBef>
                <a:spcPts val="0"/>
              </a:spcBef>
              <a:buClr>
                <a:schemeClr val="dk1"/>
              </a:buClr>
              <a:buSzPct val="100000"/>
              <a:buFont typeface="Economica"/>
              <a:buNone/>
              <a:defRPr sz="4200">
                <a:solidFill>
                  <a:schemeClr val="dk1"/>
                </a:solidFill>
                <a:latin typeface="Economica"/>
                <a:ea typeface="Economica"/>
                <a:cs typeface="Economica"/>
                <a:sym typeface="Economica"/>
              </a:defRPr>
            </a:lvl5pPr>
            <a:lvl6pPr lvl="5" rtl="0">
              <a:spcBef>
                <a:spcPts val="0"/>
              </a:spcBef>
              <a:buClr>
                <a:schemeClr val="dk1"/>
              </a:buClr>
              <a:buSzPct val="100000"/>
              <a:buFont typeface="Economica"/>
              <a:buNone/>
              <a:defRPr sz="4200">
                <a:solidFill>
                  <a:schemeClr val="dk1"/>
                </a:solidFill>
                <a:latin typeface="Economica"/>
                <a:ea typeface="Economica"/>
                <a:cs typeface="Economica"/>
                <a:sym typeface="Economica"/>
              </a:defRPr>
            </a:lvl6pPr>
            <a:lvl7pPr lvl="6" rtl="0">
              <a:spcBef>
                <a:spcPts val="0"/>
              </a:spcBef>
              <a:buClr>
                <a:schemeClr val="dk1"/>
              </a:buClr>
              <a:buSzPct val="100000"/>
              <a:buFont typeface="Economica"/>
              <a:buNone/>
              <a:defRPr sz="4200">
                <a:solidFill>
                  <a:schemeClr val="dk1"/>
                </a:solidFill>
                <a:latin typeface="Economica"/>
                <a:ea typeface="Economica"/>
                <a:cs typeface="Economica"/>
                <a:sym typeface="Economica"/>
              </a:defRPr>
            </a:lvl7pPr>
            <a:lvl8pPr lvl="7" rtl="0">
              <a:spcBef>
                <a:spcPts val="0"/>
              </a:spcBef>
              <a:buClr>
                <a:schemeClr val="dk1"/>
              </a:buClr>
              <a:buSzPct val="100000"/>
              <a:buFont typeface="Economica"/>
              <a:buNone/>
              <a:defRPr sz="4200">
                <a:solidFill>
                  <a:schemeClr val="dk1"/>
                </a:solidFill>
                <a:latin typeface="Economica"/>
                <a:ea typeface="Economica"/>
                <a:cs typeface="Economica"/>
                <a:sym typeface="Economica"/>
              </a:defRPr>
            </a:lvl8pPr>
            <a:lvl9pPr lvl="8" rtl="0">
              <a:spcBef>
                <a:spcPts val="0"/>
              </a:spcBef>
              <a:buClr>
                <a:schemeClr val="dk1"/>
              </a:buClr>
              <a:buSzPct val="100000"/>
              <a:buFont typeface="Economica"/>
              <a:buNone/>
              <a:defRPr sz="4200">
                <a:solidFill>
                  <a:schemeClr val="dk1"/>
                </a:solidFill>
                <a:latin typeface="Economica"/>
                <a:ea typeface="Economica"/>
                <a:cs typeface="Economica"/>
                <a:sym typeface="Economica"/>
              </a:defRPr>
            </a:lvl9pPr>
          </a:lstStyle>
          <a:p>
            <a:r>
              <a:rPr lang="en-US" sz="3200" dirty="0" smtClean="0">
                <a:latin typeface="Helvetica Neue" charset="0"/>
                <a:ea typeface="Helvetica Neue" charset="0"/>
                <a:cs typeface="Helvetica Neue" charset="0"/>
              </a:rPr>
              <a:t>Digit Classification</a:t>
            </a:r>
            <a:endParaRPr lang="en-US" sz="3200" dirty="0">
              <a:latin typeface="Helvetica Neue" charset="0"/>
              <a:ea typeface="Helvetica Neue" charset="0"/>
              <a:cs typeface="Helvetica Neue" charset="0"/>
            </a:endParaRPr>
          </a:p>
        </p:txBody>
      </p:sp>
      <p:sp>
        <p:nvSpPr>
          <p:cNvPr id="14" name="Shape 1050"/>
          <p:cNvSpPr/>
          <p:nvPr/>
        </p:nvSpPr>
        <p:spPr>
          <a:xfrm>
            <a:off x="8957462" y="1509122"/>
            <a:ext cx="730799" cy="773599"/>
          </a:xfrm>
          <a:prstGeom prst="ellipse">
            <a:avLst/>
          </a:prstGeom>
          <a:noFill/>
          <a:ln w="63500" cap="flat" cmpd="sng">
            <a:solidFill>
              <a:schemeClr val="accent4"/>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1" name="Shape 1050"/>
          <p:cNvSpPr/>
          <p:nvPr/>
        </p:nvSpPr>
        <p:spPr>
          <a:xfrm>
            <a:off x="6198738" y="2243414"/>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3" name="Shape 1050"/>
          <p:cNvSpPr/>
          <p:nvPr/>
        </p:nvSpPr>
        <p:spPr>
          <a:xfrm>
            <a:off x="6198738" y="1488152"/>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6" name="Shape 1050"/>
          <p:cNvSpPr/>
          <p:nvPr/>
        </p:nvSpPr>
        <p:spPr>
          <a:xfrm>
            <a:off x="6108458" y="3825542"/>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7" name="Shape 1050"/>
          <p:cNvSpPr/>
          <p:nvPr/>
        </p:nvSpPr>
        <p:spPr>
          <a:xfrm>
            <a:off x="6121294" y="4633481"/>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8" name="Shape 1050"/>
          <p:cNvSpPr/>
          <p:nvPr/>
        </p:nvSpPr>
        <p:spPr>
          <a:xfrm>
            <a:off x="7130835" y="2262204"/>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9" name="Shape 1050"/>
          <p:cNvSpPr/>
          <p:nvPr/>
        </p:nvSpPr>
        <p:spPr>
          <a:xfrm>
            <a:off x="8062932" y="1495373"/>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0" name="Shape 1050"/>
          <p:cNvSpPr/>
          <p:nvPr/>
        </p:nvSpPr>
        <p:spPr>
          <a:xfrm>
            <a:off x="8052345" y="2267948"/>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1" name="Shape 1050"/>
          <p:cNvSpPr/>
          <p:nvPr/>
        </p:nvSpPr>
        <p:spPr>
          <a:xfrm>
            <a:off x="8062932" y="3029575"/>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2" name="Shape 1050"/>
          <p:cNvSpPr/>
          <p:nvPr/>
        </p:nvSpPr>
        <p:spPr>
          <a:xfrm>
            <a:off x="8084497" y="3824812"/>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3" name="Shape 1050"/>
          <p:cNvSpPr/>
          <p:nvPr/>
        </p:nvSpPr>
        <p:spPr>
          <a:xfrm>
            <a:off x="7118978" y="1495267"/>
            <a:ext cx="730799" cy="773599"/>
          </a:xfrm>
          <a:prstGeom prst="ellipse">
            <a:avLst/>
          </a:prstGeom>
          <a:noFill/>
          <a:ln w="635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4" name="Shape 1050"/>
          <p:cNvSpPr/>
          <p:nvPr/>
        </p:nvSpPr>
        <p:spPr>
          <a:xfrm>
            <a:off x="7110332" y="3824811"/>
            <a:ext cx="730799" cy="773599"/>
          </a:xfrm>
          <a:prstGeom prst="ellipse">
            <a:avLst/>
          </a:prstGeom>
          <a:noFill/>
          <a:ln w="635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5" name="Shape 1050"/>
          <p:cNvSpPr/>
          <p:nvPr/>
        </p:nvSpPr>
        <p:spPr>
          <a:xfrm>
            <a:off x="7130835" y="3026703"/>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6" name="Shape 1050"/>
          <p:cNvSpPr/>
          <p:nvPr/>
        </p:nvSpPr>
        <p:spPr>
          <a:xfrm>
            <a:off x="7110909" y="4632711"/>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7" name="Shape 1050"/>
          <p:cNvSpPr/>
          <p:nvPr/>
        </p:nvSpPr>
        <p:spPr>
          <a:xfrm>
            <a:off x="7110332" y="5450240"/>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8" name="Shape 1050"/>
          <p:cNvSpPr/>
          <p:nvPr/>
        </p:nvSpPr>
        <p:spPr>
          <a:xfrm>
            <a:off x="8086035" y="4632711"/>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9" name="Shape 1050"/>
          <p:cNvSpPr/>
          <p:nvPr/>
        </p:nvSpPr>
        <p:spPr>
          <a:xfrm>
            <a:off x="8961860" y="2271123"/>
            <a:ext cx="730799" cy="773599"/>
          </a:xfrm>
          <a:prstGeom prst="ellipse">
            <a:avLst/>
          </a:prstGeom>
          <a:noFill/>
          <a:ln w="635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0" name="Shape 1050"/>
          <p:cNvSpPr/>
          <p:nvPr/>
        </p:nvSpPr>
        <p:spPr>
          <a:xfrm>
            <a:off x="10882423" y="4673363"/>
            <a:ext cx="730799" cy="773599"/>
          </a:xfrm>
          <a:prstGeom prst="ellipse">
            <a:avLst/>
          </a:prstGeom>
          <a:noFill/>
          <a:ln w="635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1" name="Shape 1050"/>
          <p:cNvSpPr/>
          <p:nvPr/>
        </p:nvSpPr>
        <p:spPr>
          <a:xfrm>
            <a:off x="9903203" y="3031807"/>
            <a:ext cx="730799" cy="773599"/>
          </a:xfrm>
          <a:prstGeom prst="ellipse">
            <a:avLst/>
          </a:prstGeom>
          <a:noFill/>
          <a:ln w="63500" cap="flat" cmpd="sng">
            <a:solidFill>
              <a:schemeClr val="accent4"/>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2" name="Shape 1050"/>
          <p:cNvSpPr/>
          <p:nvPr/>
        </p:nvSpPr>
        <p:spPr>
          <a:xfrm>
            <a:off x="9876843" y="4663733"/>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3" name="Shape 1050"/>
          <p:cNvSpPr/>
          <p:nvPr/>
        </p:nvSpPr>
        <p:spPr>
          <a:xfrm>
            <a:off x="10851271" y="2268811"/>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4" name="Shape 1050"/>
          <p:cNvSpPr/>
          <p:nvPr/>
        </p:nvSpPr>
        <p:spPr>
          <a:xfrm>
            <a:off x="9904553" y="2265925"/>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5" name="Shape 1050"/>
          <p:cNvSpPr/>
          <p:nvPr/>
        </p:nvSpPr>
        <p:spPr>
          <a:xfrm>
            <a:off x="10853222" y="3030868"/>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6" name="Text Placeholder 2"/>
          <p:cNvSpPr txBox="1">
            <a:spLocks/>
          </p:cNvSpPr>
          <p:nvPr/>
        </p:nvSpPr>
        <p:spPr>
          <a:xfrm>
            <a:off x="415600" y="1959375"/>
            <a:ext cx="4012021" cy="4472000"/>
          </a:xfrm>
          <a:prstGeom prst="rect">
            <a:avLst/>
          </a:prstGeom>
        </p:spPr>
        <p:txBody>
          <a:bodyPr vert="horz" wrap="square" lIns="91425" tIns="91425" rIns="91425" bIns="91425" rtlCol="0" anchor="t" anchorCtr="0">
            <a:normAutofit/>
          </a:bodyPr>
          <a:lstStyle>
            <a:lvl1pPr marL="228600" lvl="0" indent="-228600" algn="l" defTabSz="914400" rtl="0" eaLnBrk="1" latinLnBrk="0" hangingPunct="1">
              <a:lnSpc>
                <a:spcPct val="90000"/>
              </a:lnSpc>
              <a:spcBef>
                <a:spcPts val="0"/>
              </a:spcBef>
              <a:buFont typeface="Arial"/>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9pPr>
          </a:lstStyle>
          <a:p>
            <a:pPr marL="0" indent="0">
              <a:buNone/>
            </a:pPr>
            <a:r>
              <a:rPr lang="en-US" dirty="0">
                <a:solidFill>
                  <a:schemeClr val="tx1">
                    <a:lumMod val="50000"/>
                    <a:lumOff val="50000"/>
                  </a:schemeClr>
                </a:solidFill>
                <a:latin typeface="Helvetica Neue" charset="0"/>
                <a:ea typeface="Helvetica Neue" charset="0"/>
                <a:cs typeface="Helvetica Neue" charset="0"/>
              </a:rPr>
              <a:t>Cells </a:t>
            </a:r>
            <a:r>
              <a:rPr lang="en-US" dirty="0" smtClean="0">
                <a:solidFill>
                  <a:schemeClr val="tx1">
                    <a:lumMod val="50000"/>
                    <a:lumOff val="50000"/>
                  </a:schemeClr>
                </a:solidFill>
                <a:latin typeface="Helvetica Neue" charset="0"/>
                <a:ea typeface="Helvetica Neue" charset="0"/>
                <a:cs typeface="Helvetica Neue" charset="0"/>
              </a:rPr>
              <a:t>containing digits </a:t>
            </a:r>
            <a:r>
              <a:rPr lang="en-US" dirty="0" smtClean="0">
                <a:solidFill>
                  <a:schemeClr val="accent6"/>
                </a:solidFill>
                <a:latin typeface="Helvetica Neue" charset="0"/>
                <a:ea typeface="Helvetica Neue" charset="0"/>
                <a:cs typeface="Helvetica Neue" charset="0"/>
              </a:rPr>
              <a:t>above the confidence threshold </a:t>
            </a:r>
            <a:r>
              <a:rPr lang="en-US" dirty="0">
                <a:solidFill>
                  <a:schemeClr val="tx1">
                    <a:lumMod val="50000"/>
                    <a:lumOff val="50000"/>
                  </a:schemeClr>
                </a:solidFill>
                <a:latin typeface="Helvetica Neue" charset="0"/>
                <a:ea typeface="Helvetica Neue" charset="0"/>
                <a:cs typeface="Helvetica Neue" charset="0"/>
              </a:rPr>
              <a:t>are </a:t>
            </a:r>
            <a:r>
              <a:rPr lang="en-US" dirty="0" smtClean="0">
                <a:solidFill>
                  <a:schemeClr val="tx1">
                    <a:lumMod val="50000"/>
                    <a:lumOff val="50000"/>
                  </a:schemeClr>
                </a:solidFill>
                <a:latin typeface="Helvetica Neue" charset="0"/>
                <a:ea typeface="Helvetica Neue" charset="0"/>
                <a:cs typeface="Helvetica Neue" charset="0"/>
              </a:rPr>
              <a:t>transcribed by the machine</a:t>
            </a:r>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pic>
        <p:nvPicPr>
          <p:cNvPr id="39" name="Shape 1025"/>
          <p:cNvPicPr preferRelativeResize="0"/>
          <p:nvPr/>
        </p:nvPicPr>
        <p:blipFill rotWithShape="1">
          <a:blip r:embed="rId7">
            <a:alphaModFix/>
            <a:extLst>
              <a:ext uri="{BEBA8EAE-BF5A-486C-A8C5-ECC9F3942E4B}">
                <a14:imgProps xmlns:a14="http://schemas.microsoft.com/office/drawing/2010/main">
                  <a14:imgLayer r:embed="rId8">
                    <a14:imgEffect>
                      <a14:saturation sat="0"/>
                    </a14:imgEffect>
                  </a14:imgLayer>
                </a14:imgProps>
              </a:ext>
            </a:extLst>
          </a:blip>
          <a:srcRect l="33745" t="31553" r="34586" b="33179"/>
          <a:stretch/>
        </p:blipFill>
        <p:spPr>
          <a:xfrm>
            <a:off x="1891082" y="4520893"/>
            <a:ext cx="1932260" cy="1472972"/>
          </a:xfrm>
          <a:prstGeom prst="rect">
            <a:avLst/>
          </a:prstGeom>
          <a:noFill/>
          <a:ln>
            <a:noFill/>
          </a:ln>
        </p:spPr>
      </p:pic>
      <p:pic>
        <p:nvPicPr>
          <p:cNvPr id="40" name="Shape 1025"/>
          <p:cNvPicPr preferRelativeResize="0"/>
          <p:nvPr/>
        </p:nvPicPr>
        <p:blipFill rotWithShape="1">
          <a:blip r:embed="rId7">
            <a:alphaModFix/>
            <a:extLst>
              <a:ext uri="{BEBA8EAE-BF5A-486C-A8C5-ECC9F3942E4B}">
                <a14:imgProps xmlns:a14="http://schemas.microsoft.com/office/drawing/2010/main">
                  <a14:imgLayer r:embed="rId8">
                    <a14:imgEffect>
                      <a14:saturation sat="0"/>
                    </a14:imgEffect>
                  </a14:imgLayer>
                </a14:imgProps>
              </a:ext>
            </a:extLst>
          </a:blip>
          <a:srcRect l="68206" r="1062" b="68151"/>
          <a:stretch/>
        </p:blipFill>
        <p:spPr>
          <a:xfrm>
            <a:off x="3638996" y="4694721"/>
            <a:ext cx="1875079" cy="1330144"/>
          </a:xfrm>
          <a:prstGeom prst="rect">
            <a:avLst/>
          </a:prstGeom>
          <a:noFill/>
          <a:ln>
            <a:noFill/>
          </a:ln>
        </p:spPr>
      </p:pic>
      <p:pic>
        <p:nvPicPr>
          <p:cNvPr id="41" name="Shape 1025"/>
          <p:cNvPicPr preferRelativeResize="0"/>
          <p:nvPr/>
        </p:nvPicPr>
        <p:blipFill rotWithShape="1">
          <a:blip r:embed="rId7">
            <a:alphaModFix/>
            <a:extLst>
              <a:ext uri="{BEBA8EAE-BF5A-486C-A8C5-ECC9F3942E4B}">
                <a14:imgProps xmlns:a14="http://schemas.microsoft.com/office/drawing/2010/main">
                  <a14:imgLayer r:embed="rId8">
                    <a14:imgEffect>
                      <a14:saturation sat="0"/>
                    </a14:imgEffect>
                  </a14:imgLayer>
                </a14:imgProps>
              </a:ext>
            </a:extLst>
          </a:blip>
          <a:srcRect r="68957" b="71123"/>
          <a:stretch/>
        </p:blipFill>
        <p:spPr>
          <a:xfrm>
            <a:off x="197534" y="4685742"/>
            <a:ext cx="1894044" cy="1206053"/>
          </a:xfrm>
          <a:prstGeom prst="rect">
            <a:avLst/>
          </a:prstGeom>
          <a:noFill/>
          <a:ln>
            <a:noFill/>
          </a:ln>
        </p:spPr>
      </p:pic>
      <p:sp>
        <p:nvSpPr>
          <p:cNvPr id="42" name="Shape 1050"/>
          <p:cNvSpPr/>
          <p:nvPr/>
        </p:nvSpPr>
        <p:spPr>
          <a:xfrm>
            <a:off x="8095640" y="5433700"/>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Tree>
    <p:extLst>
      <p:ext uri="{BB962C8B-B14F-4D97-AF65-F5344CB8AC3E}">
        <p14:creationId xmlns:p14="http://schemas.microsoft.com/office/powerpoint/2010/main" val="1663939762"/>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31029" y="1927123"/>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31029" y="3210232"/>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31029" y="4493341"/>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15581" y="19271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15580" y="3210232"/>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15579"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31425" y="3210232"/>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31424"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438429"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418981" y="15207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124057" y="15207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124056" y="3007031"/>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633045" y="3320644"/>
            <a:ext cx="397866" cy="646331"/>
          </a:xfrm>
          <a:prstGeom prst="rect">
            <a:avLst/>
          </a:prstGeom>
          <a:noFill/>
        </p:spPr>
        <p:txBody>
          <a:bodyPr wrap="none" rtlCol="0">
            <a:spAutoFit/>
          </a:bodyPr>
          <a:lstStyle/>
          <a:p>
            <a:r>
              <a:rPr lang="en-US" sz="3600" b="1" dirty="0" smtClean="0"/>
              <a:t>?</a:t>
            </a:r>
            <a:endParaRPr lang="en-US" sz="3600" b="1" dirty="0"/>
          </a:p>
        </p:txBody>
      </p:sp>
      <p:pic>
        <p:nvPicPr>
          <p:cNvPr id="17" name="Picture 16"/>
          <p:cNvPicPr>
            <a:picLocks noChangeAspect="1"/>
          </p:cNvPicPr>
          <p:nvPr/>
        </p:nvPicPr>
        <p:blipFill>
          <a:blip r:embed="rId3"/>
          <a:stretch>
            <a:fillRect/>
          </a:stretch>
        </p:blipFill>
        <p:spPr>
          <a:xfrm>
            <a:off x="8687944" y="1723318"/>
            <a:ext cx="877918" cy="877918"/>
          </a:xfrm>
          <a:prstGeom prst="rect">
            <a:avLst/>
          </a:prstGeom>
        </p:spPr>
      </p:pic>
      <p:pic>
        <p:nvPicPr>
          <p:cNvPr id="18" name="Picture 17"/>
          <p:cNvPicPr>
            <a:picLocks noChangeAspect="1"/>
          </p:cNvPicPr>
          <p:nvPr/>
        </p:nvPicPr>
        <p:blipFill>
          <a:blip r:embed="rId3"/>
          <a:stretch>
            <a:fillRect/>
          </a:stretch>
        </p:blipFill>
        <p:spPr>
          <a:xfrm>
            <a:off x="10393019" y="1723318"/>
            <a:ext cx="877918" cy="877918"/>
          </a:xfrm>
          <a:prstGeom prst="rect">
            <a:avLst/>
          </a:prstGeom>
        </p:spPr>
      </p:pic>
      <p:pic>
        <p:nvPicPr>
          <p:cNvPr id="20" name="Picture 19"/>
          <p:cNvPicPr>
            <a:picLocks noChangeAspect="1"/>
          </p:cNvPicPr>
          <p:nvPr/>
        </p:nvPicPr>
        <p:blipFill>
          <a:blip r:embed="rId3"/>
          <a:stretch>
            <a:fillRect/>
          </a:stretch>
        </p:blipFill>
        <p:spPr>
          <a:xfrm>
            <a:off x="6888746" y="3412222"/>
            <a:ext cx="877918" cy="877918"/>
          </a:xfrm>
          <a:prstGeom prst="rect">
            <a:avLst/>
          </a:prstGeom>
        </p:spPr>
      </p:pic>
      <p:pic>
        <p:nvPicPr>
          <p:cNvPr id="21" name="Picture 20"/>
          <p:cNvPicPr>
            <a:picLocks noChangeAspect="1"/>
          </p:cNvPicPr>
          <p:nvPr/>
        </p:nvPicPr>
        <p:blipFill>
          <a:blip r:embed="rId3"/>
          <a:stretch>
            <a:fillRect/>
          </a:stretch>
        </p:blipFill>
        <p:spPr>
          <a:xfrm>
            <a:off x="9711812" y="4695935"/>
            <a:ext cx="877918" cy="877918"/>
          </a:xfrm>
          <a:prstGeom prst="rect">
            <a:avLst/>
          </a:prstGeom>
        </p:spPr>
      </p:pic>
      <p:sp>
        <p:nvSpPr>
          <p:cNvPr id="22" name="TextBox 21"/>
          <p:cNvSpPr txBox="1"/>
          <p:nvPr/>
        </p:nvSpPr>
        <p:spPr>
          <a:xfrm>
            <a:off x="8540413" y="4811729"/>
            <a:ext cx="397866" cy="646331"/>
          </a:xfrm>
          <a:prstGeom prst="rect">
            <a:avLst/>
          </a:prstGeom>
          <a:noFill/>
        </p:spPr>
        <p:txBody>
          <a:bodyPr wrap="none" rtlCol="0">
            <a:spAutoFit/>
          </a:bodyPr>
          <a:lstStyle/>
          <a:p>
            <a:r>
              <a:rPr lang="en-US" sz="3600" b="1" dirty="0" smtClean="0"/>
              <a:t>?</a:t>
            </a:r>
            <a:endParaRPr lang="en-US" sz="3600" b="1" dirty="0"/>
          </a:p>
        </p:txBody>
      </p:sp>
      <p:sp>
        <p:nvSpPr>
          <p:cNvPr id="25" name="Title 1"/>
          <p:cNvSpPr>
            <a:spLocks noGrp="1"/>
          </p:cNvSpPr>
          <p:nvPr>
            <p:ph type="title"/>
          </p:nvPr>
        </p:nvSpPr>
        <p:spPr>
          <a:xfrm>
            <a:off x="838200" y="365125"/>
            <a:ext cx="10515600" cy="1325563"/>
          </a:xfrm>
        </p:spPr>
        <p:txBody>
          <a:bodyPr/>
          <a:lstStyle/>
          <a:p>
            <a:r>
              <a:rPr lang="en-US" dirty="0" smtClean="0"/>
              <a:t>How the Tool Works: 4 Steps</a:t>
            </a:r>
            <a:endParaRPr lang="en-US" dirty="0"/>
          </a:p>
        </p:txBody>
      </p:sp>
      <p:sp>
        <p:nvSpPr>
          <p:cNvPr id="26" name="Content Placeholder 2"/>
          <p:cNvSpPr>
            <a:spLocks noGrp="1"/>
          </p:cNvSpPr>
          <p:nvPr>
            <p:ph idx="1"/>
          </p:nvPr>
        </p:nvSpPr>
        <p:spPr>
          <a:xfrm>
            <a:off x="838200" y="1825625"/>
            <a:ext cx="5092828" cy="4351338"/>
          </a:xfrm>
        </p:spPr>
        <p:txBody>
          <a:bodyPr>
            <a:noAutofit/>
          </a:bodyPr>
          <a:lstStyle/>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1: </a:t>
            </a:r>
            <a:r>
              <a:rPr lang="en-US" sz="2400" dirty="0" smtClean="0">
                <a:solidFill>
                  <a:schemeClr val="tx1">
                    <a:lumMod val="50000"/>
                    <a:lumOff val="50000"/>
                  </a:schemeClr>
                </a:solidFill>
                <a:latin typeface="Helvetica Neue" charset="0"/>
                <a:ea typeface="Helvetica Neue" charset="0"/>
                <a:cs typeface="Helvetica Neue" charset="0"/>
              </a:rPr>
              <a:t>the extraction of cell images from the spreadsheet grid </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rgbClr val="C00000"/>
                </a:solidFill>
                <a:latin typeface="Helvetica Neue" charset="0"/>
                <a:ea typeface="Helvetica Neue" charset="0"/>
                <a:cs typeface="Helvetica Neue" charset="0"/>
              </a:rPr>
              <a:t>Step </a:t>
            </a:r>
            <a:r>
              <a:rPr lang="en-US" sz="2400" b="1" dirty="0" smtClean="0">
                <a:solidFill>
                  <a:srgbClr val="C00000"/>
                </a:solidFill>
                <a:latin typeface="Helvetica Neue" charset="0"/>
                <a:ea typeface="Helvetica Neue" charset="0"/>
                <a:cs typeface="Helvetica Neue" charset="0"/>
              </a:rPr>
              <a:t>2</a:t>
            </a:r>
            <a:r>
              <a:rPr lang="en-US" sz="2400" b="1" dirty="0">
                <a:solidFill>
                  <a:srgbClr val="C00000"/>
                </a:solidFill>
                <a:latin typeface="Helvetica Neue" charset="0"/>
                <a:ea typeface="Helvetica Neue" charset="0"/>
                <a:cs typeface="Helvetica Neue" charset="0"/>
              </a:rPr>
              <a:t>:</a:t>
            </a:r>
            <a:r>
              <a:rPr lang="en-US" sz="2400" b="1" dirty="0" smtClean="0">
                <a:solidFill>
                  <a:srgbClr val="C00000"/>
                </a:solidFill>
                <a:latin typeface="Helvetica Neue" charset="0"/>
                <a:ea typeface="Helvetica Neue" charset="0"/>
                <a:cs typeface="Helvetica Neue" charset="0"/>
              </a:rPr>
              <a:t> </a:t>
            </a:r>
            <a:r>
              <a:rPr lang="en-US" sz="2400" dirty="0" smtClean="0">
                <a:solidFill>
                  <a:srgbClr val="C00000"/>
                </a:solidFill>
                <a:latin typeface="Helvetica Neue" charset="0"/>
                <a:ea typeface="Helvetica Neue" charset="0"/>
                <a:cs typeface="Helvetica Neue" charset="0"/>
              </a:rPr>
              <a:t>machine recognition of digits within the cells</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3: </a:t>
            </a:r>
            <a:r>
              <a:rPr lang="en-US" sz="2400" dirty="0" smtClean="0">
                <a:solidFill>
                  <a:schemeClr val="tx1">
                    <a:lumMod val="50000"/>
                    <a:lumOff val="50000"/>
                  </a:schemeClr>
                </a:solidFill>
                <a:latin typeface="Helvetica Neue" charset="0"/>
                <a:ea typeface="Helvetica Neue" charset="0"/>
                <a:cs typeface="Helvetica Neue" charset="0"/>
              </a:rPr>
              <a:t>human transcription of cells  with challenging content</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4: </a:t>
            </a:r>
            <a:r>
              <a:rPr lang="en-US" sz="2400" dirty="0" smtClean="0">
                <a:solidFill>
                  <a:schemeClr val="tx1">
                    <a:lumMod val="50000"/>
                    <a:lumOff val="50000"/>
                  </a:schemeClr>
                </a:solidFill>
                <a:latin typeface="Helvetica Neue" charset="0"/>
                <a:ea typeface="Helvetica Neue" charset="0"/>
                <a:cs typeface="Helvetica Neue" charset="0"/>
              </a:rPr>
              <a:t>feedback of human transcription results to the machine</a:t>
            </a:r>
            <a:endParaRPr lang="en-US" sz="2400" dirty="0"/>
          </a:p>
        </p:txBody>
      </p:sp>
    </p:spTree>
    <p:extLst>
      <p:ext uri="{BB962C8B-B14F-4D97-AF65-F5344CB8AC3E}">
        <p14:creationId xmlns:p14="http://schemas.microsoft.com/office/powerpoint/2010/main" val="1723676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31029" y="1927123"/>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31029" y="3210232"/>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31029" y="4493341"/>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15581" y="19271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15580" y="3210232"/>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C00000"/>
                </a:solidFill>
              </a:rPr>
              <a:t>1</a:t>
            </a:r>
            <a:endParaRPr lang="en-US" sz="4000" dirty="0">
              <a:solidFill>
                <a:srgbClr val="C00000"/>
              </a:solidFill>
            </a:endParaRPr>
          </a:p>
        </p:txBody>
      </p:sp>
      <p:sp>
        <p:nvSpPr>
          <p:cNvPr id="9" name="Rectangle 8"/>
          <p:cNvSpPr/>
          <p:nvPr/>
        </p:nvSpPr>
        <p:spPr>
          <a:xfrm>
            <a:off x="6615579"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31425" y="3210232"/>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31424"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438429"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C00000"/>
                </a:solidFill>
              </a:rPr>
              <a:t>1</a:t>
            </a:r>
            <a:endParaRPr lang="en-US" sz="4000" dirty="0">
              <a:solidFill>
                <a:srgbClr val="C00000"/>
              </a:solidFill>
            </a:endParaRPr>
          </a:p>
        </p:txBody>
      </p:sp>
      <p:sp>
        <p:nvSpPr>
          <p:cNvPr id="13" name="Rectangle 12"/>
          <p:cNvSpPr/>
          <p:nvPr/>
        </p:nvSpPr>
        <p:spPr>
          <a:xfrm>
            <a:off x="8418981" y="15207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rPr>
              <a:t>3</a:t>
            </a:r>
            <a:endParaRPr lang="en-US" dirty="0">
              <a:solidFill>
                <a:srgbClr val="C00000"/>
              </a:solidFill>
            </a:endParaRPr>
          </a:p>
        </p:txBody>
      </p:sp>
      <p:sp>
        <p:nvSpPr>
          <p:cNvPr id="14" name="Rectangle 13"/>
          <p:cNvSpPr/>
          <p:nvPr/>
        </p:nvSpPr>
        <p:spPr>
          <a:xfrm>
            <a:off x="10124057" y="15207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C00000"/>
                </a:solidFill>
              </a:rPr>
              <a:t>2</a:t>
            </a:r>
            <a:endParaRPr lang="en-US" sz="2000" dirty="0">
              <a:solidFill>
                <a:srgbClr val="C00000"/>
              </a:solidFill>
            </a:endParaRPr>
          </a:p>
        </p:txBody>
      </p:sp>
      <p:sp>
        <p:nvSpPr>
          <p:cNvPr id="15" name="Rectangle 14"/>
          <p:cNvSpPr/>
          <p:nvPr/>
        </p:nvSpPr>
        <p:spPr>
          <a:xfrm>
            <a:off x="10124056" y="3007031"/>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633045" y="3320644"/>
            <a:ext cx="397866" cy="646331"/>
          </a:xfrm>
          <a:prstGeom prst="rect">
            <a:avLst/>
          </a:prstGeom>
          <a:noFill/>
        </p:spPr>
        <p:txBody>
          <a:bodyPr wrap="none" rtlCol="0">
            <a:spAutoFit/>
          </a:bodyPr>
          <a:lstStyle/>
          <a:p>
            <a:r>
              <a:rPr lang="en-US" sz="3600" b="1" dirty="0" smtClean="0"/>
              <a:t>?</a:t>
            </a:r>
            <a:endParaRPr lang="en-US" sz="3600" b="1" dirty="0"/>
          </a:p>
        </p:txBody>
      </p:sp>
      <p:sp>
        <p:nvSpPr>
          <p:cNvPr id="22" name="TextBox 21"/>
          <p:cNvSpPr txBox="1"/>
          <p:nvPr/>
        </p:nvSpPr>
        <p:spPr>
          <a:xfrm>
            <a:off x="8540413" y="4811729"/>
            <a:ext cx="397866" cy="646331"/>
          </a:xfrm>
          <a:prstGeom prst="rect">
            <a:avLst/>
          </a:prstGeom>
          <a:noFill/>
        </p:spPr>
        <p:txBody>
          <a:bodyPr wrap="none" rtlCol="0">
            <a:spAutoFit/>
          </a:bodyPr>
          <a:lstStyle/>
          <a:p>
            <a:r>
              <a:rPr lang="en-US" sz="3600" b="1" dirty="0" smtClean="0"/>
              <a:t>?</a:t>
            </a:r>
            <a:endParaRPr lang="en-US" sz="3600" b="1" dirty="0"/>
          </a:p>
        </p:txBody>
      </p:sp>
      <p:sp>
        <p:nvSpPr>
          <p:cNvPr id="25" name="Title 1"/>
          <p:cNvSpPr>
            <a:spLocks noGrp="1"/>
          </p:cNvSpPr>
          <p:nvPr>
            <p:ph type="title"/>
          </p:nvPr>
        </p:nvSpPr>
        <p:spPr>
          <a:xfrm>
            <a:off x="838200" y="365125"/>
            <a:ext cx="10515600" cy="1325563"/>
          </a:xfrm>
        </p:spPr>
        <p:txBody>
          <a:bodyPr/>
          <a:lstStyle/>
          <a:p>
            <a:r>
              <a:rPr lang="en-US" dirty="0" smtClean="0"/>
              <a:t>How the Tool Works: 4 Steps</a:t>
            </a:r>
            <a:endParaRPr lang="en-US" dirty="0"/>
          </a:p>
        </p:txBody>
      </p:sp>
      <p:sp>
        <p:nvSpPr>
          <p:cNvPr id="26" name="Content Placeholder 2"/>
          <p:cNvSpPr>
            <a:spLocks noGrp="1"/>
          </p:cNvSpPr>
          <p:nvPr>
            <p:ph idx="1"/>
          </p:nvPr>
        </p:nvSpPr>
        <p:spPr>
          <a:xfrm>
            <a:off x="838200" y="1825625"/>
            <a:ext cx="5092828" cy="4351338"/>
          </a:xfrm>
        </p:spPr>
        <p:txBody>
          <a:bodyPr>
            <a:noAutofit/>
          </a:bodyPr>
          <a:lstStyle/>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1: </a:t>
            </a:r>
            <a:r>
              <a:rPr lang="en-US" sz="2400" dirty="0" smtClean="0">
                <a:solidFill>
                  <a:schemeClr val="tx1">
                    <a:lumMod val="50000"/>
                    <a:lumOff val="50000"/>
                  </a:schemeClr>
                </a:solidFill>
                <a:latin typeface="Helvetica Neue" charset="0"/>
                <a:ea typeface="Helvetica Neue" charset="0"/>
                <a:cs typeface="Helvetica Neue" charset="0"/>
              </a:rPr>
              <a:t>the extraction of cell images from the spreadsheet grid </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rgbClr val="C00000"/>
                </a:solidFill>
                <a:latin typeface="Helvetica Neue" charset="0"/>
                <a:ea typeface="Helvetica Neue" charset="0"/>
                <a:cs typeface="Helvetica Neue" charset="0"/>
              </a:rPr>
              <a:t>Step </a:t>
            </a:r>
            <a:r>
              <a:rPr lang="en-US" sz="2400" b="1" dirty="0" smtClean="0">
                <a:solidFill>
                  <a:srgbClr val="C00000"/>
                </a:solidFill>
                <a:latin typeface="Helvetica Neue" charset="0"/>
                <a:ea typeface="Helvetica Neue" charset="0"/>
                <a:cs typeface="Helvetica Neue" charset="0"/>
              </a:rPr>
              <a:t>2</a:t>
            </a:r>
            <a:r>
              <a:rPr lang="en-US" sz="2400" b="1" dirty="0">
                <a:solidFill>
                  <a:srgbClr val="C00000"/>
                </a:solidFill>
                <a:latin typeface="Helvetica Neue" charset="0"/>
                <a:ea typeface="Helvetica Neue" charset="0"/>
                <a:cs typeface="Helvetica Neue" charset="0"/>
              </a:rPr>
              <a:t>:</a:t>
            </a:r>
            <a:r>
              <a:rPr lang="en-US" sz="2400" b="1" dirty="0" smtClean="0">
                <a:solidFill>
                  <a:srgbClr val="C00000"/>
                </a:solidFill>
                <a:latin typeface="Helvetica Neue" charset="0"/>
                <a:ea typeface="Helvetica Neue" charset="0"/>
                <a:cs typeface="Helvetica Neue" charset="0"/>
              </a:rPr>
              <a:t> </a:t>
            </a:r>
            <a:r>
              <a:rPr lang="en-US" sz="2400" dirty="0" smtClean="0">
                <a:solidFill>
                  <a:srgbClr val="C00000"/>
                </a:solidFill>
                <a:latin typeface="Helvetica Neue" charset="0"/>
                <a:ea typeface="Helvetica Neue" charset="0"/>
                <a:cs typeface="Helvetica Neue" charset="0"/>
              </a:rPr>
              <a:t>machine recognition of digits within the cells</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3: </a:t>
            </a:r>
            <a:r>
              <a:rPr lang="en-US" sz="2400" dirty="0" smtClean="0">
                <a:solidFill>
                  <a:schemeClr val="tx1">
                    <a:lumMod val="50000"/>
                    <a:lumOff val="50000"/>
                  </a:schemeClr>
                </a:solidFill>
                <a:latin typeface="Helvetica Neue" charset="0"/>
                <a:ea typeface="Helvetica Neue" charset="0"/>
                <a:cs typeface="Helvetica Neue" charset="0"/>
              </a:rPr>
              <a:t>human transcription of cells  with challenging content</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4: </a:t>
            </a:r>
            <a:r>
              <a:rPr lang="en-US" sz="2400" dirty="0" smtClean="0">
                <a:solidFill>
                  <a:schemeClr val="tx1">
                    <a:lumMod val="50000"/>
                    <a:lumOff val="50000"/>
                  </a:schemeClr>
                </a:solidFill>
                <a:latin typeface="Helvetica Neue" charset="0"/>
                <a:ea typeface="Helvetica Neue" charset="0"/>
                <a:cs typeface="Helvetica Neue" charset="0"/>
              </a:rPr>
              <a:t>feedback of human transcription results to the machine</a:t>
            </a:r>
            <a:endParaRPr lang="en-US" sz="2400" dirty="0"/>
          </a:p>
        </p:txBody>
      </p:sp>
    </p:spTree>
    <p:extLst>
      <p:ext uri="{BB962C8B-B14F-4D97-AF65-F5344CB8AC3E}">
        <p14:creationId xmlns:p14="http://schemas.microsoft.com/office/powerpoint/2010/main" val="3188934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31029" y="1927123"/>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31029" y="3210232"/>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31029" y="4493341"/>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15581" y="19271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15580" y="3210232"/>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C00000"/>
                </a:solidFill>
              </a:rPr>
              <a:t>1</a:t>
            </a:r>
            <a:endParaRPr lang="en-US" sz="4000" dirty="0">
              <a:solidFill>
                <a:srgbClr val="C00000"/>
              </a:solidFill>
            </a:endParaRPr>
          </a:p>
        </p:txBody>
      </p:sp>
      <p:sp>
        <p:nvSpPr>
          <p:cNvPr id="9" name="Rectangle 8"/>
          <p:cNvSpPr/>
          <p:nvPr/>
        </p:nvSpPr>
        <p:spPr>
          <a:xfrm>
            <a:off x="6615579"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31425" y="3210232"/>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31424"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438429"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C00000"/>
                </a:solidFill>
              </a:rPr>
              <a:t>1</a:t>
            </a:r>
            <a:endParaRPr lang="en-US" sz="4000" dirty="0">
              <a:solidFill>
                <a:srgbClr val="C00000"/>
              </a:solidFill>
            </a:endParaRPr>
          </a:p>
        </p:txBody>
      </p:sp>
      <p:sp>
        <p:nvSpPr>
          <p:cNvPr id="13" name="Rectangle 12"/>
          <p:cNvSpPr/>
          <p:nvPr/>
        </p:nvSpPr>
        <p:spPr>
          <a:xfrm>
            <a:off x="8418981" y="15207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rPr>
              <a:t>3</a:t>
            </a:r>
            <a:endParaRPr lang="en-US" dirty="0">
              <a:solidFill>
                <a:srgbClr val="C00000"/>
              </a:solidFill>
            </a:endParaRPr>
          </a:p>
        </p:txBody>
      </p:sp>
      <p:sp>
        <p:nvSpPr>
          <p:cNvPr id="14" name="Rectangle 13"/>
          <p:cNvSpPr/>
          <p:nvPr/>
        </p:nvSpPr>
        <p:spPr>
          <a:xfrm>
            <a:off x="10124057" y="15207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C00000"/>
                </a:solidFill>
              </a:rPr>
              <a:t>2</a:t>
            </a:r>
            <a:endParaRPr lang="en-US" sz="2000" dirty="0">
              <a:solidFill>
                <a:srgbClr val="C00000"/>
              </a:solidFill>
            </a:endParaRPr>
          </a:p>
        </p:txBody>
      </p:sp>
      <p:sp>
        <p:nvSpPr>
          <p:cNvPr id="15" name="Rectangle 14"/>
          <p:cNvSpPr/>
          <p:nvPr/>
        </p:nvSpPr>
        <p:spPr>
          <a:xfrm>
            <a:off x="10124056" y="3007031"/>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633045" y="3320644"/>
            <a:ext cx="397866" cy="646331"/>
          </a:xfrm>
          <a:prstGeom prst="rect">
            <a:avLst/>
          </a:prstGeom>
          <a:noFill/>
        </p:spPr>
        <p:txBody>
          <a:bodyPr wrap="none" rtlCol="0">
            <a:spAutoFit/>
          </a:bodyPr>
          <a:lstStyle/>
          <a:p>
            <a:r>
              <a:rPr lang="en-US" sz="3600" b="1" dirty="0" smtClean="0"/>
              <a:t>?</a:t>
            </a:r>
            <a:endParaRPr lang="en-US" sz="3600" b="1" dirty="0"/>
          </a:p>
        </p:txBody>
      </p:sp>
      <p:sp>
        <p:nvSpPr>
          <p:cNvPr id="22" name="TextBox 21"/>
          <p:cNvSpPr txBox="1"/>
          <p:nvPr/>
        </p:nvSpPr>
        <p:spPr>
          <a:xfrm>
            <a:off x="8540413" y="4811729"/>
            <a:ext cx="397866" cy="646331"/>
          </a:xfrm>
          <a:prstGeom prst="rect">
            <a:avLst/>
          </a:prstGeom>
          <a:noFill/>
        </p:spPr>
        <p:txBody>
          <a:bodyPr wrap="none" rtlCol="0">
            <a:spAutoFit/>
          </a:bodyPr>
          <a:lstStyle/>
          <a:p>
            <a:r>
              <a:rPr lang="en-US" sz="3600" b="1" dirty="0" smtClean="0"/>
              <a:t>?</a:t>
            </a:r>
            <a:endParaRPr lang="en-US" sz="3600" b="1" dirty="0"/>
          </a:p>
        </p:txBody>
      </p:sp>
      <p:sp>
        <p:nvSpPr>
          <p:cNvPr id="25" name="Title 1"/>
          <p:cNvSpPr>
            <a:spLocks noGrp="1"/>
          </p:cNvSpPr>
          <p:nvPr>
            <p:ph type="title"/>
          </p:nvPr>
        </p:nvSpPr>
        <p:spPr>
          <a:xfrm>
            <a:off x="838200" y="365125"/>
            <a:ext cx="10515600" cy="1325563"/>
          </a:xfrm>
        </p:spPr>
        <p:txBody>
          <a:bodyPr/>
          <a:lstStyle/>
          <a:p>
            <a:r>
              <a:rPr lang="en-US" dirty="0" smtClean="0"/>
              <a:t>How the Tool Works: 4 Steps</a:t>
            </a:r>
            <a:endParaRPr lang="en-US" dirty="0"/>
          </a:p>
        </p:txBody>
      </p:sp>
      <p:sp>
        <p:nvSpPr>
          <p:cNvPr id="26" name="Content Placeholder 2"/>
          <p:cNvSpPr>
            <a:spLocks noGrp="1"/>
          </p:cNvSpPr>
          <p:nvPr>
            <p:ph idx="1"/>
          </p:nvPr>
        </p:nvSpPr>
        <p:spPr>
          <a:xfrm>
            <a:off x="838200" y="1825625"/>
            <a:ext cx="5092828" cy="4351338"/>
          </a:xfrm>
        </p:spPr>
        <p:txBody>
          <a:bodyPr>
            <a:noAutofit/>
          </a:bodyPr>
          <a:lstStyle/>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1: </a:t>
            </a:r>
            <a:r>
              <a:rPr lang="en-US" sz="2400" dirty="0" smtClean="0">
                <a:solidFill>
                  <a:schemeClr val="tx1">
                    <a:lumMod val="50000"/>
                    <a:lumOff val="50000"/>
                  </a:schemeClr>
                </a:solidFill>
                <a:latin typeface="Helvetica Neue" charset="0"/>
                <a:ea typeface="Helvetica Neue" charset="0"/>
                <a:cs typeface="Helvetica Neue" charset="0"/>
              </a:rPr>
              <a:t>the extraction of cell images from the spreadsheet grid </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a:t>
            </a:r>
            <a:r>
              <a:rPr lang="en-US" sz="2400" b="1" dirty="0" smtClean="0">
                <a:solidFill>
                  <a:schemeClr val="tx1">
                    <a:lumMod val="50000"/>
                    <a:lumOff val="50000"/>
                  </a:schemeClr>
                </a:solidFill>
                <a:latin typeface="Helvetica Neue" charset="0"/>
                <a:ea typeface="Helvetica Neue" charset="0"/>
                <a:cs typeface="Helvetica Neue" charset="0"/>
              </a:rPr>
              <a:t>2</a:t>
            </a:r>
            <a:r>
              <a:rPr lang="en-US" sz="2400" b="1" dirty="0">
                <a:solidFill>
                  <a:schemeClr val="tx1">
                    <a:lumMod val="50000"/>
                    <a:lumOff val="50000"/>
                  </a:schemeClr>
                </a:solidFill>
                <a:latin typeface="Helvetica Neue" charset="0"/>
                <a:ea typeface="Helvetica Neue" charset="0"/>
                <a:cs typeface="Helvetica Neue" charset="0"/>
              </a:rPr>
              <a:t>:</a:t>
            </a:r>
            <a:r>
              <a:rPr lang="en-US" sz="2400" b="1" dirty="0" smtClean="0">
                <a:solidFill>
                  <a:schemeClr val="tx1">
                    <a:lumMod val="50000"/>
                    <a:lumOff val="50000"/>
                  </a:schemeClr>
                </a:solidFill>
                <a:latin typeface="Helvetica Neue" charset="0"/>
                <a:ea typeface="Helvetica Neue" charset="0"/>
                <a:cs typeface="Helvetica Neue" charset="0"/>
              </a:rPr>
              <a:t> </a:t>
            </a:r>
            <a:r>
              <a:rPr lang="en-US" sz="2400" dirty="0" smtClean="0">
                <a:solidFill>
                  <a:schemeClr val="tx1">
                    <a:lumMod val="50000"/>
                    <a:lumOff val="50000"/>
                  </a:schemeClr>
                </a:solidFill>
                <a:latin typeface="Helvetica Neue" charset="0"/>
                <a:ea typeface="Helvetica Neue" charset="0"/>
                <a:cs typeface="Helvetica Neue" charset="0"/>
              </a:rPr>
              <a:t>machine recognition of digits within the cells</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rgbClr val="C00000"/>
                </a:solidFill>
                <a:latin typeface="Helvetica Neue" charset="0"/>
                <a:ea typeface="Helvetica Neue" charset="0"/>
                <a:cs typeface="Helvetica Neue" charset="0"/>
              </a:rPr>
              <a:t>Step 3: </a:t>
            </a:r>
            <a:r>
              <a:rPr lang="en-US" sz="2400" dirty="0" smtClean="0">
                <a:solidFill>
                  <a:srgbClr val="C00000"/>
                </a:solidFill>
                <a:latin typeface="Helvetica Neue" charset="0"/>
                <a:ea typeface="Helvetica Neue" charset="0"/>
                <a:cs typeface="Helvetica Neue" charset="0"/>
              </a:rPr>
              <a:t>human transcription of cells  with challenging content</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4: </a:t>
            </a:r>
            <a:r>
              <a:rPr lang="en-US" sz="2400" dirty="0" smtClean="0">
                <a:solidFill>
                  <a:schemeClr val="tx1">
                    <a:lumMod val="50000"/>
                    <a:lumOff val="50000"/>
                  </a:schemeClr>
                </a:solidFill>
                <a:latin typeface="Helvetica Neue" charset="0"/>
                <a:ea typeface="Helvetica Neue" charset="0"/>
                <a:cs typeface="Helvetica Neue" charset="0"/>
              </a:rPr>
              <a:t>feedback of human transcription results to the machine</a:t>
            </a:r>
            <a:endParaRPr lang="en-US" sz="2400" dirty="0"/>
          </a:p>
        </p:txBody>
      </p:sp>
      <p:pic>
        <p:nvPicPr>
          <p:cNvPr id="18" name="Picture 17"/>
          <p:cNvPicPr>
            <a:picLocks noChangeAspect="1"/>
          </p:cNvPicPr>
          <p:nvPr/>
        </p:nvPicPr>
        <p:blipFill>
          <a:blip r:embed="rId3"/>
          <a:stretch>
            <a:fillRect/>
          </a:stretch>
        </p:blipFill>
        <p:spPr>
          <a:xfrm>
            <a:off x="8261590" y="4802058"/>
            <a:ext cx="946457" cy="665674"/>
          </a:xfrm>
          <a:prstGeom prst="rect">
            <a:avLst/>
          </a:prstGeom>
        </p:spPr>
      </p:pic>
      <p:pic>
        <p:nvPicPr>
          <p:cNvPr id="19" name="Picture 18"/>
          <p:cNvPicPr>
            <a:picLocks noChangeAspect="1"/>
          </p:cNvPicPr>
          <p:nvPr/>
        </p:nvPicPr>
        <p:blipFill>
          <a:blip r:embed="rId3"/>
          <a:stretch>
            <a:fillRect/>
          </a:stretch>
        </p:blipFill>
        <p:spPr>
          <a:xfrm>
            <a:off x="10358749" y="3315749"/>
            <a:ext cx="946457" cy="665674"/>
          </a:xfrm>
          <a:prstGeom prst="rect">
            <a:avLst/>
          </a:prstGeom>
        </p:spPr>
      </p:pic>
    </p:spTree>
    <p:extLst>
      <p:ext uri="{BB962C8B-B14F-4D97-AF65-F5344CB8AC3E}">
        <p14:creationId xmlns:p14="http://schemas.microsoft.com/office/powerpoint/2010/main" val="2619595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pic>
        <p:nvPicPr>
          <p:cNvPr id="1026" name="Shape 1026"/>
          <p:cNvPicPr preferRelativeResize="0"/>
          <p:nvPr/>
        </p:nvPicPr>
        <p:blipFill>
          <a:blip r:embed="rId3">
            <a:alphaModFix/>
          </a:blip>
          <a:stretch>
            <a:fillRect/>
          </a:stretch>
        </p:blipFill>
        <p:spPr>
          <a:xfrm>
            <a:off x="6234546" y="1550688"/>
            <a:ext cx="2549328" cy="2240514"/>
          </a:xfrm>
          <a:prstGeom prst="rect">
            <a:avLst/>
          </a:prstGeom>
          <a:noFill/>
          <a:ln>
            <a:noFill/>
          </a:ln>
        </p:spPr>
      </p:pic>
      <p:pic>
        <p:nvPicPr>
          <p:cNvPr id="1027" name="Shape 1027"/>
          <p:cNvPicPr preferRelativeResize="0"/>
          <p:nvPr/>
        </p:nvPicPr>
        <p:blipFill>
          <a:blip r:embed="rId4">
            <a:alphaModFix/>
          </a:blip>
          <a:stretch>
            <a:fillRect/>
          </a:stretch>
        </p:blipFill>
        <p:spPr>
          <a:xfrm>
            <a:off x="6159385" y="3888181"/>
            <a:ext cx="2644229" cy="2284818"/>
          </a:xfrm>
          <a:prstGeom prst="rect">
            <a:avLst/>
          </a:prstGeom>
          <a:noFill/>
          <a:ln>
            <a:noFill/>
          </a:ln>
        </p:spPr>
      </p:pic>
      <p:pic>
        <p:nvPicPr>
          <p:cNvPr id="1028" name="Shape 1028"/>
          <p:cNvPicPr preferRelativeResize="0"/>
          <p:nvPr/>
        </p:nvPicPr>
        <p:blipFill>
          <a:blip r:embed="rId5">
            <a:alphaModFix/>
          </a:blip>
          <a:stretch>
            <a:fillRect/>
          </a:stretch>
        </p:blipFill>
        <p:spPr>
          <a:xfrm>
            <a:off x="9003465" y="1550688"/>
            <a:ext cx="2557987" cy="2240513"/>
          </a:xfrm>
          <a:prstGeom prst="rect">
            <a:avLst/>
          </a:prstGeom>
          <a:noFill/>
          <a:ln>
            <a:noFill/>
          </a:ln>
        </p:spPr>
      </p:pic>
      <p:pic>
        <p:nvPicPr>
          <p:cNvPr id="1029" name="Shape 1029"/>
          <p:cNvPicPr preferRelativeResize="0"/>
          <p:nvPr/>
        </p:nvPicPr>
        <p:blipFill>
          <a:blip r:embed="rId6">
            <a:alphaModFix/>
          </a:blip>
          <a:stretch>
            <a:fillRect/>
          </a:stretch>
        </p:blipFill>
        <p:spPr>
          <a:xfrm>
            <a:off x="8926040" y="3895910"/>
            <a:ext cx="2712836" cy="2304799"/>
          </a:xfrm>
          <a:prstGeom prst="rect">
            <a:avLst/>
          </a:prstGeom>
          <a:noFill/>
          <a:ln>
            <a:noFill/>
          </a:ln>
        </p:spPr>
      </p:pic>
      <p:sp>
        <p:nvSpPr>
          <p:cNvPr id="10" name="Title 1"/>
          <p:cNvSpPr txBox="1">
            <a:spLocks/>
          </p:cNvSpPr>
          <p:nvPr/>
        </p:nvSpPr>
        <p:spPr>
          <a:xfrm>
            <a:off x="415600" y="399841"/>
            <a:ext cx="4498147" cy="1212400"/>
          </a:xfrm>
          <a:prstGeom prst="rect">
            <a:avLst/>
          </a:prstGeom>
          <a:noFill/>
          <a:ln>
            <a:noFill/>
          </a:ln>
        </p:spPr>
        <p:txBody>
          <a:bodyPr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Font typeface="Economica"/>
              <a:buNone/>
              <a:defRPr sz="4200" b="0" i="0" u="none" strike="noStrike" cap="none">
                <a:solidFill>
                  <a:schemeClr val="dk1"/>
                </a:solidFill>
                <a:latin typeface="Economica"/>
                <a:ea typeface="Economica"/>
                <a:cs typeface="Economica"/>
                <a:sym typeface="Economica"/>
              </a:defRPr>
            </a:lvl1pPr>
            <a:lvl2pPr lvl="1" rtl="0">
              <a:spcBef>
                <a:spcPts val="0"/>
              </a:spcBef>
              <a:buClr>
                <a:schemeClr val="dk1"/>
              </a:buClr>
              <a:buSzPct val="100000"/>
              <a:buFont typeface="Economica"/>
              <a:buNone/>
              <a:defRPr sz="4200">
                <a:solidFill>
                  <a:schemeClr val="dk1"/>
                </a:solidFill>
                <a:latin typeface="Economica"/>
                <a:ea typeface="Economica"/>
                <a:cs typeface="Economica"/>
                <a:sym typeface="Economica"/>
              </a:defRPr>
            </a:lvl2pPr>
            <a:lvl3pPr lvl="2" rtl="0">
              <a:spcBef>
                <a:spcPts val="0"/>
              </a:spcBef>
              <a:buClr>
                <a:schemeClr val="dk1"/>
              </a:buClr>
              <a:buSzPct val="100000"/>
              <a:buFont typeface="Economica"/>
              <a:buNone/>
              <a:defRPr sz="4200">
                <a:solidFill>
                  <a:schemeClr val="dk1"/>
                </a:solidFill>
                <a:latin typeface="Economica"/>
                <a:ea typeface="Economica"/>
                <a:cs typeface="Economica"/>
                <a:sym typeface="Economica"/>
              </a:defRPr>
            </a:lvl3pPr>
            <a:lvl4pPr lvl="3" rtl="0">
              <a:spcBef>
                <a:spcPts val="0"/>
              </a:spcBef>
              <a:buClr>
                <a:schemeClr val="dk1"/>
              </a:buClr>
              <a:buSzPct val="100000"/>
              <a:buFont typeface="Economica"/>
              <a:buNone/>
              <a:defRPr sz="4200">
                <a:solidFill>
                  <a:schemeClr val="dk1"/>
                </a:solidFill>
                <a:latin typeface="Economica"/>
                <a:ea typeface="Economica"/>
                <a:cs typeface="Economica"/>
                <a:sym typeface="Economica"/>
              </a:defRPr>
            </a:lvl4pPr>
            <a:lvl5pPr lvl="4" rtl="0">
              <a:spcBef>
                <a:spcPts val="0"/>
              </a:spcBef>
              <a:buClr>
                <a:schemeClr val="dk1"/>
              </a:buClr>
              <a:buSzPct val="100000"/>
              <a:buFont typeface="Economica"/>
              <a:buNone/>
              <a:defRPr sz="4200">
                <a:solidFill>
                  <a:schemeClr val="dk1"/>
                </a:solidFill>
                <a:latin typeface="Economica"/>
                <a:ea typeface="Economica"/>
                <a:cs typeface="Economica"/>
                <a:sym typeface="Economica"/>
              </a:defRPr>
            </a:lvl5pPr>
            <a:lvl6pPr lvl="5" rtl="0">
              <a:spcBef>
                <a:spcPts val="0"/>
              </a:spcBef>
              <a:buClr>
                <a:schemeClr val="dk1"/>
              </a:buClr>
              <a:buSzPct val="100000"/>
              <a:buFont typeface="Economica"/>
              <a:buNone/>
              <a:defRPr sz="4200">
                <a:solidFill>
                  <a:schemeClr val="dk1"/>
                </a:solidFill>
                <a:latin typeface="Economica"/>
                <a:ea typeface="Economica"/>
                <a:cs typeface="Economica"/>
                <a:sym typeface="Economica"/>
              </a:defRPr>
            </a:lvl6pPr>
            <a:lvl7pPr lvl="6" rtl="0">
              <a:spcBef>
                <a:spcPts val="0"/>
              </a:spcBef>
              <a:buClr>
                <a:schemeClr val="dk1"/>
              </a:buClr>
              <a:buSzPct val="100000"/>
              <a:buFont typeface="Economica"/>
              <a:buNone/>
              <a:defRPr sz="4200">
                <a:solidFill>
                  <a:schemeClr val="dk1"/>
                </a:solidFill>
                <a:latin typeface="Economica"/>
                <a:ea typeface="Economica"/>
                <a:cs typeface="Economica"/>
                <a:sym typeface="Economica"/>
              </a:defRPr>
            </a:lvl7pPr>
            <a:lvl8pPr lvl="7" rtl="0">
              <a:spcBef>
                <a:spcPts val="0"/>
              </a:spcBef>
              <a:buClr>
                <a:schemeClr val="dk1"/>
              </a:buClr>
              <a:buSzPct val="100000"/>
              <a:buFont typeface="Economica"/>
              <a:buNone/>
              <a:defRPr sz="4200">
                <a:solidFill>
                  <a:schemeClr val="dk1"/>
                </a:solidFill>
                <a:latin typeface="Economica"/>
                <a:ea typeface="Economica"/>
                <a:cs typeface="Economica"/>
                <a:sym typeface="Economica"/>
              </a:defRPr>
            </a:lvl8pPr>
            <a:lvl9pPr lvl="8" rtl="0">
              <a:spcBef>
                <a:spcPts val="0"/>
              </a:spcBef>
              <a:buClr>
                <a:schemeClr val="dk1"/>
              </a:buClr>
              <a:buSzPct val="100000"/>
              <a:buFont typeface="Economica"/>
              <a:buNone/>
              <a:defRPr sz="4200">
                <a:solidFill>
                  <a:schemeClr val="dk1"/>
                </a:solidFill>
                <a:latin typeface="Economica"/>
                <a:ea typeface="Economica"/>
                <a:cs typeface="Economica"/>
                <a:sym typeface="Economica"/>
              </a:defRPr>
            </a:lvl9pPr>
          </a:lstStyle>
          <a:p>
            <a:r>
              <a:rPr lang="en-US" sz="3200" dirty="0" smtClean="0">
                <a:latin typeface="Helvetica Neue" charset="0"/>
                <a:ea typeface="Helvetica Neue" charset="0"/>
                <a:cs typeface="Helvetica Neue" charset="0"/>
              </a:rPr>
              <a:t>Human Transcription</a:t>
            </a:r>
            <a:endParaRPr lang="en-US" sz="3200" dirty="0">
              <a:latin typeface="Helvetica Neue" charset="0"/>
              <a:ea typeface="Helvetica Neue" charset="0"/>
              <a:cs typeface="Helvetica Neue" charset="0"/>
            </a:endParaRPr>
          </a:p>
        </p:txBody>
      </p:sp>
      <p:sp>
        <p:nvSpPr>
          <p:cNvPr id="14" name="Shape 1050"/>
          <p:cNvSpPr/>
          <p:nvPr/>
        </p:nvSpPr>
        <p:spPr>
          <a:xfrm>
            <a:off x="8957462" y="1509122"/>
            <a:ext cx="730799" cy="773599"/>
          </a:xfrm>
          <a:prstGeom prst="ellipse">
            <a:avLst/>
          </a:prstGeom>
          <a:noFill/>
          <a:ln w="63500" cap="flat" cmpd="sng">
            <a:solidFill>
              <a:schemeClr val="accent4"/>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1" name="Shape 1050"/>
          <p:cNvSpPr/>
          <p:nvPr/>
        </p:nvSpPr>
        <p:spPr>
          <a:xfrm>
            <a:off x="6198738" y="2243414"/>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3" name="Shape 1050"/>
          <p:cNvSpPr/>
          <p:nvPr/>
        </p:nvSpPr>
        <p:spPr>
          <a:xfrm>
            <a:off x="6198738" y="1488152"/>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6" name="Shape 1050"/>
          <p:cNvSpPr/>
          <p:nvPr/>
        </p:nvSpPr>
        <p:spPr>
          <a:xfrm>
            <a:off x="6108458" y="3825542"/>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7" name="Shape 1050"/>
          <p:cNvSpPr/>
          <p:nvPr/>
        </p:nvSpPr>
        <p:spPr>
          <a:xfrm>
            <a:off x="6121294" y="4633481"/>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8" name="Shape 1050"/>
          <p:cNvSpPr/>
          <p:nvPr/>
        </p:nvSpPr>
        <p:spPr>
          <a:xfrm>
            <a:off x="7130835" y="2262204"/>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9" name="Shape 1050"/>
          <p:cNvSpPr/>
          <p:nvPr/>
        </p:nvSpPr>
        <p:spPr>
          <a:xfrm>
            <a:off x="8062932" y="1495373"/>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0" name="Shape 1050"/>
          <p:cNvSpPr/>
          <p:nvPr/>
        </p:nvSpPr>
        <p:spPr>
          <a:xfrm>
            <a:off x="8052345" y="2267948"/>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1" name="Shape 1050"/>
          <p:cNvSpPr/>
          <p:nvPr/>
        </p:nvSpPr>
        <p:spPr>
          <a:xfrm>
            <a:off x="8062932" y="3029575"/>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2" name="Shape 1050"/>
          <p:cNvSpPr/>
          <p:nvPr/>
        </p:nvSpPr>
        <p:spPr>
          <a:xfrm>
            <a:off x="8084497" y="3824812"/>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3" name="Shape 1050"/>
          <p:cNvSpPr/>
          <p:nvPr/>
        </p:nvSpPr>
        <p:spPr>
          <a:xfrm>
            <a:off x="7118978" y="1495267"/>
            <a:ext cx="730799" cy="773599"/>
          </a:xfrm>
          <a:prstGeom prst="ellipse">
            <a:avLst/>
          </a:prstGeom>
          <a:noFill/>
          <a:ln w="635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4" name="Shape 1050"/>
          <p:cNvSpPr/>
          <p:nvPr/>
        </p:nvSpPr>
        <p:spPr>
          <a:xfrm>
            <a:off x="7110332" y="3824811"/>
            <a:ext cx="730799" cy="773599"/>
          </a:xfrm>
          <a:prstGeom prst="ellipse">
            <a:avLst/>
          </a:prstGeom>
          <a:noFill/>
          <a:ln w="635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5" name="Shape 1050"/>
          <p:cNvSpPr/>
          <p:nvPr/>
        </p:nvSpPr>
        <p:spPr>
          <a:xfrm>
            <a:off x="7130835" y="3026703"/>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6" name="Shape 1050"/>
          <p:cNvSpPr/>
          <p:nvPr/>
        </p:nvSpPr>
        <p:spPr>
          <a:xfrm>
            <a:off x="7110909" y="4632711"/>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7" name="Shape 1050"/>
          <p:cNvSpPr/>
          <p:nvPr/>
        </p:nvSpPr>
        <p:spPr>
          <a:xfrm>
            <a:off x="7110332" y="5450240"/>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8" name="Shape 1050"/>
          <p:cNvSpPr/>
          <p:nvPr/>
        </p:nvSpPr>
        <p:spPr>
          <a:xfrm>
            <a:off x="8086035" y="4632711"/>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9" name="Shape 1050"/>
          <p:cNvSpPr/>
          <p:nvPr/>
        </p:nvSpPr>
        <p:spPr>
          <a:xfrm>
            <a:off x="8961860" y="2271123"/>
            <a:ext cx="730799" cy="773599"/>
          </a:xfrm>
          <a:prstGeom prst="ellipse">
            <a:avLst/>
          </a:prstGeom>
          <a:noFill/>
          <a:ln w="635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0" name="Shape 1050"/>
          <p:cNvSpPr/>
          <p:nvPr/>
        </p:nvSpPr>
        <p:spPr>
          <a:xfrm>
            <a:off x="10882423" y="4673363"/>
            <a:ext cx="730799" cy="773599"/>
          </a:xfrm>
          <a:prstGeom prst="ellipse">
            <a:avLst/>
          </a:prstGeom>
          <a:noFill/>
          <a:ln w="635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1" name="Shape 1050"/>
          <p:cNvSpPr/>
          <p:nvPr/>
        </p:nvSpPr>
        <p:spPr>
          <a:xfrm>
            <a:off x="9903203" y="3031807"/>
            <a:ext cx="730799" cy="773599"/>
          </a:xfrm>
          <a:prstGeom prst="ellipse">
            <a:avLst/>
          </a:prstGeom>
          <a:noFill/>
          <a:ln w="63500" cap="flat" cmpd="sng">
            <a:solidFill>
              <a:schemeClr val="accent4"/>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2" name="Shape 1050"/>
          <p:cNvSpPr/>
          <p:nvPr/>
        </p:nvSpPr>
        <p:spPr>
          <a:xfrm>
            <a:off x="9876843" y="4663733"/>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3" name="Shape 1050"/>
          <p:cNvSpPr/>
          <p:nvPr/>
        </p:nvSpPr>
        <p:spPr>
          <a:xfrm>
            <a:off x="10851271" y="2268811"/>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4" name="Shape 1050"/>
          <p:cNvSpPr/>
          <p:nvPr/>
        </p:nvSpPr>
        <p:spPr>
          <a:xfrm>
            <a:off x="9904553" y="2265925"/>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5" name="Shape 1050"/>
          <p:cNvSpPr/>
          <p:nvPr/>
        </p:nvSpPr>
        <p:spPr>
          <a:xfrm>
            <a:off x="10853222" y="3030868"/>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6" name="Text Placeholder 2"/>
          <p:cNvSpPr txBox="1">
            <a:spLocks/>
          </p:cNvSpPr>
          <p:nvPr/>
        </p:nvSpPr>
        <p:spPr>
          <a:xfrm>
            <a:off x="415600" y="1959375"/>
            <a:ext cx="4012021" cy="4472000"/>
          </a:xfrm>
          <a:prstGeom prst="rect">
            <a:avLst/>
          </a:prstGeom>
        </p:spPr>
        <p:txBody>
          <a:bodyPr vert="horz" wrap="square" lIns="91425" tIns="91425" rIns="91425" bIns="91425" rtlCol="0" anchor="t" anchorCtr="0">
            <a:normAutofit/>
          </a:bodyPr>
          <a:lstStyle>
            <a:lvl1pPr marL="228600" lvl="0" indent="-228600" algn="l" defTabSz="914400" rtl="0" eaLnBrk="1" latinLnBrk="0" hangingPunct="1">
              <a:lnSpc>
                <a:spcPct val="90000"/>
              </a:lnSpc>
              <a:spcBef>
                <a:spcPts val="0"/>
              </a:spcBef>
              <a:buFont typeface="Arial"/>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9pPr>
          </a:lstStyle>
          <a:p>
            <a:pPr marL="0" indent="0">
              <a:buNone/>
            </a:pPr>
            <a:r>
              <a:rPr lang="en-US" dirty="0">
                <a:solidFill>
                  <a:schemeClr val="tx1">
                    <a:lumMod val="50000"/>
                    <a:lumOff val="50000"/>
                  </a:schemeClr>
                </a:solidFill>
                <a:latin typeface="Helvetica Neue" charset="0"/>
                <a:ea typeface="Helvetica Neue" charset="0"/>
                <a:cs typeface="Helvetica Neue" charset="0"/>
              </a:rPr>
              <a:t>Cells that contained digits </a:t>
            </a:r>
            <a:r>
              <a:rPr lang="en-US" dirty="0">
                <a:solidFill>
                  <a:srgbClr val="C00000"/>
                </a:solidFill>
                <a:latin typeface="Helvetica Neue" charset="0"/>
                <a:ea typeface="Helvetica Neue" charset="0"/>
                <a:cs typeface="Helvetica Neue" charset="0"/>
              </a:rPr>
              <a:t>beneath a </a:t>
            </a:r>
            <a:r>
              <a:rPr lang="en-US" dirty="0" smtClean="0">
                <a:solidFill>
                  <a:srgbClr val="C00000"/>
                </a:solidFill>
                <a:latin typeface="Helvetica Neue" charset="0"/>
                <a:ea typeface="Helvetica Neue" charset="0"/>
                <a:cs typeface="Helvetica Neue" charset="0"/>
              </a:rPr>
              <a:t>confidence threshold </a:t>
            </a:r>
            <a:r>
              <a:rPr lang="en-US" dirty="0">
                <a:solidFill>
                  <a:schemeClr val="tx1">
                    <a:lumMod val="50000"/>
                    <a:lumOff val="50000"/>
                  </a:schemeClr>
                </a:solidFill>
                <a:latin typeface="Helvetica Neue" charset="0"/>
                <a:ea typeface="Helvetica Neue" charset="0"/>
                <a:cs typeface="Helvetica Neue" charset="0"/>
              </a:rPr>
              <a:t>are marked for the crowd annotation</a:t>
            </a:r>
          </a:p>
          <a:p>
            <a:pPr marL="380990" indent="-380990"/>
            <a:endParaRPr lang="en-US" dirty="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900121841"/>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pic>
        <p:nvPicPr>
          <p:cNvPr id="1026" name="Shape 1026"/>
          <p:cNvPicPr preferRelativeResize="0"/>
          <p:nvPr/>
        </p:nvPicPr>
        <p:blipFill>
          <a:blip r:embed="rId3">
            <a:alphaModFix/>
          </a:blip>
          <a:stretch>
            <a:fillRect/>
          </a:stretch>
        </p:blipFill>
        <p:spPr>
          <a:xfrm>
            <a:off x="6234546" y="1550688"/>
            <a:ext cx="2549328" cy="2240514"/>
          </a:xfrm>
          <a:prstGeom prst="rect">
            <a:avLst/>
          </a:prstGeom>
          <a:noFill/>
          <a:ln>
            <a:noFill/>
          </a:ln>
        </p:spPr>
      </p:pic>
      <p:pic>
        <p:nvPicPr>
          <p:cNvPr id="1027" name="Shape 1027"/>
          <p:cNvPicPr preferRelativeResize="0"/>
          <p:nvPr/>
        </p:nvPicPr>
        <p:blipFill>
          <a:blip r:embed="rId4">
            <a:alphaModFix/>
          </a:blip>
          <a:stretch>
            <a:fillRect/>
          </a:stretch>
        </p:blipFill>
        <p:spPr>
          <a:xfrm>
            <a:off x="6159385" y="3888181"/>
            <a:ext cx="2644229" cy="2284818"/>
          </a:xfrm>
          <a:prstGeom prst="rect">
            <a:avLst/>
          </a:prstGeom>
          <a:noFill/>
          <a:ln>
            <a:noFill/>
          </a:ln>
        </p:spPr>
      </p:pic>
      <p:pic>
        <p:nvPicPr>
          <p:cNvPr id="1028" name="Shape 1028"/>
          <p:cNvPicPr preferRelativeResize="0"/>
          <p:nvPr/>
        </p:nvPicPr>
        <p:blipFill>
          <a:blip r:embed="rId5">
            <a:alphaModFix/>
          </a:blip>
          <a:stretch>
            <a:fillRect/>
          </a:stretch>
        </p:blipFill>
        <p:spPr>
          <a:xfrm>
            <a:off x="9003465" y="1550688"/>
            <a:ext cx="2557987" cy="2240513"/>
          </a:xfrm>
          <a:prstGeom prst="rect">
            <a:avLst/>
          </a:prstGeom>
          <a:noFill/>
          <a:ln>
            <a:noFill/>
          </a:ln>
        </p:spPr>
      </p:pic>
      <p:pic>
        <p:nvPicPr>
          <p:cNvPr id="1029" name="Shape 1029"/>
          <p:cNvPicPr preferRelativeResize="0"/>
          <p:nvPr/>
        </p:nvPicPr>
        <p:blipFill>
          <a:blip r:embed="rId6">
            <a:alphaModFix/>
          </a:blip>
          <a:stretch>
            <a:fillRect/>
          </a:stretch>
        </p:blipFill>
        <p:spPr>
          <a:xfrm>
            <a:off x="8926040" y="3895910"/>
            <a:ext cx="2712836" cy="2304799"/>
          </a:xfrm>
          <a:prstGeom prst="rect">
            <a:avLst/>
          </a:prstGeom>
          <a:noFill/>
          <a:ln>
            <a:noFill/>
          </a:ln>
        </p:spPr>
      </p:pic>
      <p:sp>
        <p:nvSpPr>
          <p:cNvPr id="10" name="Title 1"/>
          <p:cNvSpPr txBox="1">
            <a:spLocks/>
          </p:cNvSpPr>
          <p:nvPr/>
        </p:nvSpPr>
        <p:spPr>
          <a:xfrm>
            <a:off x="415600" y="399841"/>
            <a:ext cx="4498147" cy="1212400"/>
          </a:xfrm>
          <a:prstGeom prst="rect">
            <a:avLst/>
          </a:prstGeom>
          <a:noFill/>
          <a:ln>
            <a:noFill/>
          </a:ln>
        </p:spPr>
        <p:txBody>
          <a:bodyPr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Font typeface="Economica"/>
              <a:buNone/>
              <a:defRPr sz="4200" b="0" i="0" u="none" strike="noStrike" cap="none">
                <a:solidFill>
                  <a:schemeClr val="dk1"/>
                </a:solidFill>
                <a:latin typeface="Economica"/>
                <a:ea typeface="Economica"/>
                <a:cs typeface="Economica"/>
                <a:sym typeface="Economica"/>
              </a:defRPr>
            </a:lvl1pPr>
            <a:lvl2pPr lvl="1" rtl="0">
              <a:spcBef>
                <a:spcPts val="0"/>
              </a:spcBef>
              <a:buClr>
                <a:schemeClr val="dk1"/>
              </a:buClr>
              <a:buSzPct val="100000"/>
              <a:buFont typeface="Economica"/>
              <a:buNone/>
              <a:defRPr sz="4200">
                <a:solidFill>
                  <a:schemeClr val="dk1"/>
                </a:solidFill>
                <a:latin typeface="Economica"/>
                <a:ea typeface="Economica"/>
                <a:cs typeface="Economica"/>
                <a:sym typeface="Economica"/>
              </a:defRPr>
            </a:lvl2pPr>
            <a:lvl3pPr lvl="2" rtl="0">
              <a:spcBef>
                <a:spcPts val="0"/>
              </a:spcBef>
              <a:buClr>
                <a:schemeClr val="dk1"/>
              </a:buClr>
              <a:buSzPct val="100000"/>
              <a:buFont typeface="Economica"/>
              <a:buNone/>
              <a:defRPr sz="4200">
                <a:solidFill>
                  <a:schemeClr val="dk1"/>
                </a:solidFill>
                <a:latin typeface="Economica"/>
                <a:ea typeface="Economica"/>
                <a:cs typeface="Economica"/>
                <a:sym typeface="Economica"/>
              </a:defRPr>
            </a:lvl3pPr>
            <a:lvl4pPr lvl="3" rtl="0">
              <a:spcBef>
                <a:spcPts val="0"/>
              </a:spcBef>
              <a:buClr>
                <a:schemeClr val="dk1"/>
              </a:buClr>
              <a:buSzPct val="100000"/>
              <a:buFont typeface="Economica"/>
              <a:buNone/>
              <a:defRPr sz="4200">
                <a:solidFill>
                  <a:schemeClr val="dk1"/>
                </a:solidFill>
                <a:latin typeface="Economica"/>
                <a:ea typeface="Economica"/>
                <a:cs typeface="Economica"/>
                <a:sym typeface="Economica"/>
              </a:defRPr>
            </a:lvl4pPr>
            <a:lvl5pPr lvl="4" rtl="0">
              <a:spcBef>
                <a:spcPts val="0"/>
              </a:spcBef>
              <a:buClr>
                <a:schemeClr val="dk1"/>
              </a:buClr>
              <a:buSzPct val="100000"/>
              <a:buFont typeface="Economica"/>
              <a:buNone/>
              <a:defRPr sz="4200">
                <a:solidFill>
                  <a:schemeClr val="dk1"/>
                </a:solidFill>
                <a:latin typeface="Economica"/>
                <a:ea typeface="Economica"/>
                <a:cs typeface="Economica"/>
                <a:sym typeface="Economica"/>
              </a:defRPr>
            </a:lvl5pPr>
            <a:lvl6pPr lvl="5" rtl="0">
              <a:spcBef>
                <a:spcPts val="0"/>
              </a:spcBef>
              <a:buClr>
                <a:schemeClr val="dk1"/>
              </a:buClr>
              <a:buSzPct val="100000"/>
              <a:buFont typeface="Economica"/>
              <a:buNone/>
              <a:defRPr sz="4200">
                <a:solidFill>
                  <a:schemeClr val="dk1"/>
                </a:solidFill>
                <a:latin typeface="Economica"/>
                <a:ea typeface="Economica"/>
                <a:cs typeface="Economica"/>
                <a:sym typeface="Economica"/>
              </a:defRPr>
            </a:lvl6pPr>
            <a:lvl7pPr lvl="6" rtl="0">
              <a:spcBef>
                <a:spcPts val="0"/>
              </a:spcBef>
              <a:buClr>
                <a:schemeClr val="dk1"/>
              </a:buClr>
              <a:buSzPct val="100000"/>
              <a:buFont typeface="Economica"/>
              <a:buNone/>
              <a:defRPr sz="4200">
                <a:solidFill>
                  <a:schemeClr val="dk1"/>
                </a:solidFill>
                <a:latin typeface="Economica"/>
                <a:ea typeface="Economica"/>
                <a:cs typeface="Economica"/>
                <a:sym typeface="Economica"/>
              </a:defRPr>
            </a:lvl7pPr>
            <a:lvl8pPr lvl="7" rtl="0">
              <a:spcBef>
                <a:spcPts val="0"/>
              </a:spcBef>
              <a:buClr>
                <a:schemeClr val="dk1"/>
              </a:buClr>
              <a:buSzPct val="100000"/>
              <a:buFont typeface="Economica"/>
              <a:buNone/>
              <a:defRPr sz="4200">
                <a:solidFill>
                  <a:schemeClr val="dk1"/>
                </a:solidFill>
                <a:latin typeface="Economica"/>
                <a:ea typeface="Economica"/>
                <a:cs typeface="Economica"/>
                <a:sym typeface="Economica"/>
              </a:defRPr>
            </a:lvl8pPr>
            <a:lvl9pPr lvl="8" rtl="0">
              <a:spcBef>
                <a:spcPts val="0"/>
              </a:spcBef>
              <a:buClr>
                <a:schemeClr val="dk1"/>
              </a:buClr>
              <a:buSzPct val="100000"/>
              <a:buFont typeface="Economica"/>
              <a:buNone/>
              <a:defRPr sz="4200">
                <a:solidFill>
                  <a:schemeClr val="dk1"/>
                </a:solidFill>
                <a:latin typeface="Economica"/>
                <a:ea typeface="Economica"/>
                <a:cs typeface="Economica"/>
                <a:sym typeface="Economica"/>
              </a:defRPr>
            </a:lvl9pPr>
          </a:lstStyle>
          <a:p>
            <a:r>
              <a:rPr lang="en-US" sz="3200" dirty="0">
                <a:latin typeface="Helvetica Neue" charset="0"/>
                <a:ea typeface="Helvetica Neue" charset="0"/>
                <a:cs typeface="Helvetica Neue" charset="0"/>
              </a:rPr>
              <a:t>Human Transcription</a:t>
            </a:r>
            <a:endParaRPr lang="en-US" sz="3200" dirty="0">
              <a:latin typeface="Helvetica Neue" charset="0"/>
              <a:ea typeface="Helvetica Neue" charset="0"/>
              <a:cs typeface="Helvetica Neue" charset="0"/>
            </a:endParaRPr>
          </a:p>
        </p:txBody>
      </p:sp>
      <p:sp>
        <p:nvSpPr>
          <p:cNvPr id="12" name="Text Placeholder 2"/>
          <p:cNvSpPr>
            <a:spLocks noGrp="1"/>
          </p:cNvSpPr>
          <p:nvPr>
            <p:ph type="body" idx="1"/>
          </p:nvPr>
        </p:nvSpPr>
        <p:spPr>
          <a:xfrm>
            <a:off x="415600" y="1959375"/>
            <a:ext cx="4012021" cy="4472000"/>
          </a:xfrm>
        </p:spPr>
        <p:txBody>
          <a:bodyPr/>
          <a:lstStyle/>
          <a:p>
            <a:pPr marL="0" indent="0">
              <a:buNone/>
            </a:pPr>
            <a:r>
              <a:rPr lang="en-US" dirty="0">
                <a:solidFill>
                  <a:schemeClr val="tx1">
                    <a:lumMod val="50000"/>
                    <a:lumOff val="50000"/>
                  </a:schemeClr>
                </a:solidFill>
                <a:latin typeface="Helvetica Neue" charset="0"/>
                <a:ea typeface="Helvetica Neue" charset="0"/>
                <a:cs typeface="Helvetica Neue" charset="0"/>
              </a:rPr>
              <a:t>By doing crowd annotation one cell at a time, patient privacy is protected!</a:t>
            </a:r>
          </a:p>
          <a:p>
            <a:pPr marL="380990" indent="-380990"/>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
        <p:nvSpPr>
          <p:cNvPr id="14" name="Shape 1050"/>
          <p:cNvSpPr/>
          <p:nvPr/>
        </p:nvSpPr>
        <p:spPr>
          <a:xfrm>
            <a:off x="8957462" y="1509122"/>
            <a:ext cx="730799" cy="773599"/>
          </a:xfrm>
          <a:prstGeom prst="ellipse">
            <a:avLst/>
          </a:prstGeom>
          <a:noFill/>
          <a:ln w="63500" cap="flat" cmpd="sng">
            <a:solidFill>
              <a:schemeClr val="accent4"/>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1" name="Shape 1050"/>
          <p:cNvSpPr/>
          <p:nvPr/>
        </p:nvSpPr>
        <p:spPr>
          <a:xfrm>
            <a:off x="6198738" y="2243414"/>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3" name="Shape 1050"/>
          <p:cNvSpPr/>
          <p:nvPr/>
        </p:nvSpPr>
        <p:spPr>
          <a:xfrm>
            <a:off x="6198738" y="1488152"/>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6" name="Shape 1050"/>
          <p:cNvSpPr/>
          <p:nvPr/>
        </p:nvSpPr>
        <p:spPr>
          <a:xfrm>
            <a:off x="6108458" y="3825542"/>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7" name="Shape 1050"/>
          <p:cNvSpPr/>
          <p:nvPr/>
        </p:nvSpPr>
        <p:spPr>
          <a:xfrm>
            <a:off x="6121294" y="4633481"/>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8" name="Shape 1050"/>
          <p:cNvSpPr/>
          <p:nvPr/>
        </p:nvSpPr>
        <p:spPr>
          <a:xfrm>
            <a:off x="7130835" y="2262204"/>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9" name="Shape 1050"/>
          <p:cNvSpPr/>
          <p:nvPr/>
        </p:nvSpPr>
        <p:spPr>
          <a:xfrm>
            <a:off x="8062932" y="1495373"/>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0" name="Shape 1050"/>
          <p:cNvSpPr/>
          <p:nvPr/>
        </p:nvSpPr>
        <p:spPr>
          <a:xfrm>
            <a:off x="8052345" y="2267948"/>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1" name="Shape 1050"/>
          <p:cNvSpPr/>
          <p:nvPr/>
        </p:nvSpPr>
        <p:spPr>
          <a:xfrm>
            <a:off x="8062932" y="3029575"/>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2" name="Shape 1050"/>
          <p:cNvSpPr/>
          <p:nvPr/>
        </p:nvSpPr>
        <p:spPr>
          <a:xfrm>
            <a:off x="8084497" y="3824812"/>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5" name="Shape 1050"/>
          <p:cNvSpPr/>
          <p:nvPr/>
        </p:nvSpPr>
        <p:spPr>
          <a:xfrm>
            <a:off x="7130835" y="3026703"/>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6" name="Shape 1050"/>
          <p:cNvSpPr/>
          <p:nvPr/>
        </p:nvSpPr>
        <p:spPr>
          <a:xfrm>
            <a:off x="7110909" y="4632711"/>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7" name="Shape 1050"/>
          <p:cNvSpPr/>
          <p:nvPr/>
        </p:nvSpPr>
        <p:spPr>
          <a:xfrm>
            <a:off x="7110332" y="5450240"/>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8" name="Shape 1050"/>
          <p:cNvSpPr/>
          <p:nvPr/>
        </p:nvSpPr>
        <p:spPr>
          <a:xfrm>
            <a:off x="8086035" y="4632711"/>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9" name="Shape 1050"/>
          <p:cNvSpPr/>
          <p:nvPr/>
        </p:nvSpPr>
        <p:spPr>
          <a:xfrm>
            <a:off x="8961860" y="2271123"/>
            <a:ext cx="730799" cy="773599"/>
          </a:xfrm>
          <a:prstGeom prst="ellipse">
            <a:avLst/>
          </a:prstGeom>
          <a:noFill/>
          <a:ln w="635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0" name="Shape 1050"/>
          <p:cNvSpPr/>
          <p:nvPr/>
        </p:nvSpPr>
        <p:spPr>
          <a:xfrm>
            <a:off x="10882423" y="4673363"/>
            <a:ext cx="730799" cy="773599"/>
          </a:xfrm>
          <a:prstGeom prst="ellipse">
            <a:avLst/>
          </a:prstGeom>
          <a:noFill/>
          <a:ln w="635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1" name="Shape 1050"/>
          <p:cNvSpPr/>
          <p:nvPr/>
        </p:nvSpPr>
        <p:spPr>
          <a:xfrm>
            <a:off x="9903203" y="3031807"/>
            <a:ext cx="730799" cy="773599"/>
          </a:xfrm>
          <a:prstGeom prst="ellipse">
            <a:avLst/>
          </a:prstGeom>
          <a:noFill/>
          <a:ln w="63500" cap="flat" cmpd="sng">
            <a:solidFill>
              <a:schemeClr val="accent4"/>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2" name="Shape 1050"/>
          <p:cNvSpPr/>
          <p:nvPr/>
        </p:nvSpPr>
        <p:spPr>
          <a:xfrm>
            <a:off x="9876843" y="4663733"/>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3" name="Shape 1050"/>
          <p:cNvSpPr/>
          <p:nvPr/>
        </p:nvSpPr>
        <p:spPr>
          <a:xfrm>
            <a:off x="10851271" y="2268811"/>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4" name="Shape 1050"/>
          <p:cNvSpPr/>
          <p:nvPr/>
        </p:nvSpPr>
        <p:spPr>
          <a:xfrm>
            <a:off x="9904553" y="2265925"/>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5" name="Shape 1050"/>
          <p:cNvSpPr/>
          <p:nvPr/>
        </p:nvSpPr>
        <p:spPr>
          <a:xfrm>
            <a:off x="10853222" y="3030868"/>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8" name="Rectangle 37"/>
          <p:cNvSpPr/>
          <p:nvPr/>
        </p:nvSpPr>
        <p:spPr>
          <a:xfrm>
            <a:off x="5591469" y="4600179"/>
            <a:ext cx="6383349" cy="1775776"/>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Rectangle 39"/>
          <p:cNvSpPr/>
          <p:nvPr/>
        </p:nvSpPr>
        <p:spPr>
          <a:xfrm>
            <a:off x="5623621" y="2243414"/>
            <a:ext cx="6383349" cy="1607525"/>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Rectangle 40"/>
          <p:cNvSpPr/>
          <p:nvPr/>
        </p:nvSpPr>
        <p:spPr>
          <a:xfrm>
            <a:off x="8052345" y="3806778"/>
            <a:ext cx="3529725" cy="815745"/>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Rectangle 41"/>
          <p:cNvSpPr/>
          <p:nvPr/>
        </p:nvSpPr>
        <p:spPr>
          <a:xfrm>
            <a:off x="8031727" y="1451389"/>
            <a:ext cx="3529725" cy="815745"/>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3" name="Rectangle 42"/>
          <p:cNvSpPr/>
          <p:nvPr/>
        </p:nvSpPr>
        <p:spPr>
          <a:xfrm>
            <a:off x="5706632" y="3839234"/>
            <a:ext cx="1325552" cy="815745"/>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4" name="Shape 1025"/>
          <p:cNvPicPr preferRelativeResize="0"/>
          <p:nvPr/>
        </p:nvPicPr>
        <p:blipFill rotWithShape="1">
          <a:blip r:embed="rId7">
            <a:alphaModFix/>
            <a:extLst>
              <a:ext uri="{BEBA8EAE-BF5A-486C-A8C5-ECC9F3942E4B}">
                <a14:imgProps xmlns:a14="http://schemas.microsoft.com/office/drawing/2010/main">
                  <a14:imgLayer r:embed="rId8">
                    <a14:imgEffect>
                      <a14:saturation sat="0"/>
                    </a14:imgEffect>
                  </a14:imgLayer>
                </a14:imgProps>
              </a:ext>
            </a:extLst>
          </a:blip>
          <a:srcRect l="32702" r="34373" b="69857"/>
          <a:stretch/>
        </p:blipFill>
        <p:spPr>
          <a:xfrm>
            <a:off x="1332773" y="4188072"/>
            <a:ext cx="2008911" cy="1258890"/>
          </a:xfrm>
          <a:prstGeom prst="rect">
            <a:avLst/>
          </a:prstGeom>
          <a:noFill/>
          <a:ln>
            <a:noFill/>
          </a:ln>
        </p:spPr>
      </p:pic>
      <p:sp>
        <p:nvSpPr>
          <p:cNvPr id="45" name="Rectangle 44"/>
          <p:cNvSpPr/>
          <p:nvPr/>
        </p:nvSpPr>
        <p:spPr>
          <a:xfrm>
            <a:off x="5955968" y="1109370"/>
            <a:ext cx="1076216" cy="1142732"/>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6" name="Picture 45"/>
          <p:cNvPicPr>
            <a:picLocks noChangeAspect="1"/>
          </p:cNvPicPr>
          <p:nvPr/>
        </p:nvPicPr>
        <p:blipFill>
          <a:blip r:embed="rId9"/>
          <a:stretch>
            <a:fillRect/>
          </a:stretch>
        </p:blipFill>
        <p:spPr>
          <a:xfrm>
            <a:off x="1660533" y="4990687"/>
            <a:ext cx="1316060" cy="925628"/>
          </a:xfrm>
          <a:prstGeom prst="rect">
            <a:avLst/>
          </a:prstGeom>
        </p:spPr>
      </p:pic>
      <p:sp>
        <p:nvSpPr>
          <p:cNvPr id="47" name="Shape 1050"/>
          <p:cNvSpPr/>
          <p:nvPr/>
        </p:nvSpPr>
        <p:spPr>
          <a:xfrm>
            <a:off x="7118978" y="1495267"/>
            <a:ext cx="730799" cy="773599"/>
          </a:xfrm>
          <a:prstGeom prst="ellipse">
            <a:avLst/>
          </a:prstGeom>
          <a:noFill/>
          <a:ln w="635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48" name="Shape 1050"/>
          <p:cNvSpPr/>
          <p:nvPr/>
        </p:nvSpPr>
        <p:spPr>
          <a:xfrm>
            <a:off x="7110332" y="3824811"/>
            <a:ext cx="730799" cy="773599"/>
          </a:xfrm>
          <a:prstGeom prst="ellipse">
            <a:avLst/>
          </a:prstGeom>
          <a:noFill/>
          <a:ln w="635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Tree>
    <p:extLst>
      <p:ext uri="{BB962C8B-B14F-4D97-AF65-F5344CB8AC3E}">
        <p14:creationId xmlns:p14="http://schemas.microsoft.com/office/powerpoint/2010/main" val="1859991743"/>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00069" y="0"/>
            <a:ext cx="6997700" cy="6858000"/>
          </a:xfrm>
          <a:prstGeom prst="rect">
            <a:avLst/>
          </a:prstGeom>
        </p:spPr>
      </p:pic>
      <p:sp>
        <p:nvSpPr>
          <p:cNvPr id="7" name="Text Placeholder 2"/>
          <p:cNvSpPr txBox="1">
            <a:spLocks/>
          </p:cNvSpPr>
          <p:nvPr/>
        </p:nvSpPr>
        <p:spPr>
          <a:xfrm>
            <a:off x="435478" y="671720"/>
            <a:ext cx="4497987" cy="5580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80990" indent="-380990"/>
            <a:endParaRPr lang="en-US" dirty="0" smtClean="0">
              <a:solidFill>
                <a:schemeClr val="tx1">
                  <a:lumMod val="50000"/>
                  <a:lumOff val="50000"/>
                </a:schemeClr>
              </a:solidFill>
              <a:latin typeface="Helvetica" charset="0"/>
              <a:ea typeface="Helvetica" charset="0"/>
              <a:cs typeface="Helvetica" charset="0"/>
            </a:endParaRPr>
          </a:p>
          <a:p>
            <a:pPr marL="0" indent="0">
              <a:buNone/>
            </a:pPr>
            <a:r>
              <a:rPr lang="en-US" b="1" dirty="0" smtClean="0">
                <a:solidFill>
                  <a:schemeClr val="tx1">
                    <a:lumMod val="50000"/>
                    <a:lumOff val="50000"/>
                  </a:schemeClr>
                </a:solidFill>
                <a:latin typeface="Helvetica" charset="0"/>
                <a:ea typeface="Helvetica" charset="0"/>
                <a:cs typeface="Helvetica" charset="0"/>
              </a:rPr>
              <a:t>Data collection:</a:t>
            </a:r>
            <a:br>
              <a:rPr lang="en-US" b="1" dirty="0" smtClean="0">
                <a:solidFill>
                  <a:schemeClr val="tx1">
                    <a:lumMod val="50000"/>
                    <a:lumOff val="50000"/>
                  </a:schemeClr>
                </a:solidFill>
                <a:latin typeface="Helvetica" charset="0"/>
                <a:ea typeface="Helvetica" charset="0"/>
                <a:cs typeface="Helvetica" charset="0"/>
              </a:rPr>
            </a:br>
            <a:r>
              <a:rPr lang="en-US" b="1" dirty="0" smtClean="0">
                <a:solidFill>
                  <a:schemeClr val="tx1">
                    <a:lumMod val="50000"/>
                    <a:lumOff val="50000"/>
                  </a:schemeClr>
                </a:solidFill>
                <a:latin typeface="Helvetica" charset="0"/>
                <a:ea typeface="Helvetica" charset="0"/>
                <a:cs typeface="Helvetica" charset="0"/>
              </a:rPr>
              <a:t>A 5,000 year tradition</a:t>
            </a:r>
          </a:p>
          <a:p>
            <a:pPr marL="0" indent="0">
              <a:buFont typeface="Arial"/>
              <a:buNone/>
            </a:pPr>
            <a:endParaRPr lang="en-US" dirty="0" smtClean="0">
              <a:solidFill>
                <a:schemeClr val="tx1">
                  <a:lumMod val="50000"/>
                  <a:lumOff val="50000"/>
                </a:schemeClr>
              </a:solidFill>
              <a:latin typeface="Helvetica" charset="0"/>
              <a:ea typeface="Helvetica" charset="0"/>
              <a:cs typeface="Helvetica" charset="0"/>
            </a:endParaRPr>
          </a:p>
          <a:p>
            <a:pPr marL="0" indent="0">
              <a:buFont typeface="Arial"/>
              <a:buNone/>
            </a:pPr>
            <a:endParaRPr lang="en-US" dirty="0" smtClean="0">
              <a:solidFill>
                <a:schemeClr val="tx1">
                  <a:lumMod val="50000"/>
                  <a:lumOff val="50000"/>
                </a:schemeClr>
              </a:solidFill>
              <a:latin typeface="Helvetica" charset="0"/>
              <a:ea typeface="Helvetica" charset="0"/>
              <a:cs typeface="Helvetica" charset="0"/>
            </a:endParaRPr>
          </a:p>
          <a:p>
            <a:pPr marL="0" indent="0">
              <a:buNone/>
            </a:pPr>
            <a:r>
              <a:rPr lang="en-US" dirty="0" smtClean="0">
                <a:solidFill>
                  <a:schemeClr val="tx1">
                    <a:lumMod val="50000"/>
                    <a:lumOff val="50000"/>
                  </a:schemeClr>
                </a:solidFill>
                <a:latin typeface="Helvetica" charset="0"/>
                <a:ea typeface="Helvetica" charset="0"/>
                <a:cs typeface="Helvetica" charset="0"/>
              </a:rPr>
              <a:t>2017 AD: So much interesting information is still locked within paper records </a:t>
            </a:r>
          </a:p>
          <a:p>
            <a:pPr marL="380990" indent="-380990"/>
            <a:endParaRPr lang="en-US" dirty="0" smtClean="0">
              <a:solidFill>
                <a:schemeClr val="tx1">
                  <a:lumMod val="50000"/>
                  <a:lumOff val="50000"/>
                </a:schemeClr>
              </a:solidFill>
              <a:latin typeface="Helvetica" charset="0"/>
              <a:ea typeface="Helvetica" charset="0"/>
              <a:cs typeface="Helvetica" charset="0"/>
            </a:endParaRPr>
          </a:p>
          <a:p>
            <a:endParaRPr lang="en-US" dirty="0">
              <a:solidFill>
                <a:schemeClr val="tx1">
                  <a:lumMod val="50000"/>
                  <a:lumOff val="50000"/>
                </a:schemeClr>
              </a:solidFill>
              <a:latin typeface="Helvetica" charset="0"/>
              <a:ea typeface="Helvetica" charset="0"/>
              <a:cs typeface="Helvetica" charset="0"/>
            </a:endParaRPr>
          </a:p>
        </p:txBody>
      </p:sp>
      <p:pic>
        <p:nvPicPr>
          <p:cNvPr id="8" name="Content Placeholder 3"/>
          <p:cNvPicPr>
            <a:picLocks noGrp="1" noChangeAspect="1"/>
          </p:cNvPicPr>
          <p:nvPr>
            <p:ph idx="1"/>
          </p:nvPr>
        </p:nvPicPr>
        <p:blipFill>
          <a:blip r:embed="rId3">
            <a:alphaModFix/>
            <a:extLst>
              <a:ext uri="{28A0092B-C50C-407E-A947-70E740481C1C}">
                <a14:useLocalDpi xmlns:a14="http://schemas.microsoft.com/office/drawing/2010/main" val="0"/>
              </a:ext>
            </a:extLst>
          </a:blip>
          <a:stretch>
            <a:fillRect/>
          </a:stretch>
        </p:blipFill>
        <p:spPr>
          <a:xfrm>
            <a:off x="5400069" y="0"/>
            <a:ext cx="11430000" cy="6858000"/>
          </a:xfrm>
        </p:spPr>
      </p:pic>
    </p:spTree>
    <p:extLst>
      <p:ext uri="{BB962C8B-B14F-4D97-AF65-F5344CB8AC3E}">
        <p14:creationId xmlns:p14="http://schemas.microsoft.com/office/powerpoint/2010/main" val="19701625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Turk Worker Transcription Costs</a:t>
            </a:r>
            <a:endParaRPr lang="en-US" dirty="0"/>
          </a:p>
        </p:txBody>
      </p:sp>
      <p:sp>
        <p:nvSpPr>
          <p:cNvPr id="3" name="Content Placeholder 2"/>
          <p:cNvSpPr>
            <a:spLocks noGrp="1"/>
          </p:cNvSpPr>
          <p:nvPr>
            <p:ph idx="1"/>
          </p:nvPr>
        </p:nvSpPr>
        <p:spPr/>
        <p:txBody>
          <a:bodyPr/>
          <a:lstStyle/>
          <a:p>
            <a:pPr marL="0" indent="0">
              <a:buNone/>
            </a:pPr>
            <a:r>
              <a:rPr lang="en-US" dirty="0" smtClean="0">
                <a:solidFill>
                  <a:schemeClr val="tx1">
                    <a:lumMod val="50000"/>
                    <a:lumOff val="50000"/>
                  </a:schemeClr>
                </a:solidFill>
                <a:latin typeface="Helvetica" charset="0"/>
                <a:ea typeface="Helvetica" charset="0"/>
                <a:cs typeface="Helvetica" charset="0"/>
              </a:rPr>
              <a:t>There were an average of 11 workers performing the transcription task in parallel at any given time. </a:t>
            </a:r>
          </a:p>
          <a:p>
            <a:pPr marL="0" indent="0">
              <a:buNone/>
            </a:pPr>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smtClean="0">
                <a:solidFill>
                  <a:schemeClr val="tx1">
                    <a:lumMod val="50000"/>
                    <a:lumOff val="50000"/>
                  </a:schemeClr>
                </a:solidFill>
                <a:latin typeface="Helvetica" charset="0"/>
                <a:ea typeface="Helvetica" charset="0"/>
                <a:cs typeface="Helvetica" charset="0"/>
              </a:rPr>
              <a:t>The average time from acceptance of the task to submission of the transcribed cell image was 7.24 seconds</a:t>
            </a:r>
          </a:p>
          <a:p>
            <a:pPr marL="0" indent="0">
              <a:buNone/>
            </a:pPr>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smtClean="0">
                <a:solidFill>
                  <a:schemeClr val="tx1">
                    <a:lumMod val="50000"/>
                    <a:lumOff val="50000"/>
                  </a:schemeClr>
                </a:solidFill>
                <a:latin typeface="Helvetica" charset="0"/>
                <a:ea typeface="Helvetica" charset="0"/>
                <a:cs typeface="Helvetica" charset="0"/>
              </a:rPr>
              <a:t>We offered a total payment of $0.01 per cell (an equivalent of $4.97 per hour of labor).</a:t>
            </a:r>
            <a:endParaRPr lang="en-US" dirty="0">
              <a:solidFill>
                <a:schemeClr val="tx1">
                  <a:lumMod val="50000"/>
                  <a:lumOff val="50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2426815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Research Assistant Transcription Costs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solidFill>
                  <a:schemeClr val="tx1">
                    <a:lumMod val="50000"/>
                    <a:lumOff val="50000"/>
                  </a:schemeClr>
                </a:solidFill>
                <a:latin typeface="Helvetica" charset="0"/>
                <a:ea typeface="Helvetica" charset="0"/>
                <a:cs typeface="Helvetica" charset="0"/>
              </a:rPr>
              <a:t>The median hourly wage of a clinical research assistant in the United States is $22.15. </a:t>
            </a:r>
          </a:p>
          <a:p>
            <a:pPr marL="0" indent="0">
              <a:buNone/>
            </a:pPr>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smtClean="0">
                <a:solidFill>
                  <a:schemeClr val="tx1">
                    <a:lumMod val="50000"/>
                    <a:lumOff val="50000"/>
                  </a:schemeClr>
                </a:solidFill>
                <a:latin typeface="Helvetica" charset="0"/>
                <a:ea typeface="Helvetica" charset="0"/>
                <a:cs typeface="Helvetica" charset="0"/>
              </a:rPr>
              <a:t>We estimated the average rate of cell transcription for a certified research assistant by manually transcribing a full 10x10 spreadsheet image into a corresponding CSV file. </a:t>
            </a:r>
          </a:p>
          <a:p>
            <a:pPr marL="0" indent="0">
              <a:buNone/>
            </a:pPr>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smtClean="0">
                <a:solidFill>
                  <a:schemeClr val="tx1">
                    <a:lumMod val="50000"/>
                    <a:lumOff val="50000"/>
                  </a:schemeClr>
                </a:solidFill>
                <a:latin typeface="Helvetica" charset="0"/>
                <a:ea typeface="Helvetica" charset="0"/>
                <a:cs typeface="Helvetica" charset="0"/>
              </a:rPr>
              <a:t>The total time for spreadsheet transcription was 12.5 minuets, providing an estimated transcription rate of 7.5 seconds per cell. </a:t>
            </a:r>
          </a:p>
        </p:txBody>
      </p:sp>
    </p:spTree>
    <p:extLst>
      <p:ext uri="{BB962C8B-B14F-4D97-AF65-F5344CB8AC3E}">
        <p14:creationId xmlns:p14="http://schemas.microsoft.com/office/powerpoint/2010/main" val="4109924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31029" y="1927123"/>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31029" y="3210232"/>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31029" y="4493341"/>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15581" y="19271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15580" y="3210232"/>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C00000"/>
                </a:solidFill>
              </a:rPr>
              <a:t>1</a:t>
            </a:r>
            <a:endParaRPr lang="en-US" sz="4000" dirty="0">
              <a:solidFill>
                <a:srgbClr val="C00000"/>
              </a:solidFill>
            </a:endParaRPr>
          </a:p>
        </p:txBody>
      </p:sp>
      <p:sp>
        <p:nvSpPr>
          <p:cNvPr id="9" name="Rectangle 8"/>
          <p:cNvSpPr/>
          <p:nvPr/>
        </p:nvSpPr>
        <p:spPr>
          <a:xfrm>
            <a:off x="6615579"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31425" y="3210232"/>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31424"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438429"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C00000"/>
                </a:solidFill>
              </a:rPr>
              <a:t>1</a:t>
            </a:r>
            <a:endParaRPr lang="en-US" sz="4000" dirty="0">
              <a:solidFill>
                <a:srgbClr val="C00000"/>
              </a:solidFill>
            </a:endParaRPr>
          </a:p>
        </p:txBody>
      </p:sp>
      <p:sp>
        <p:nvSpPr>
          <p:cNvPr id="13" name="Rectangle 12"/>
          <p:cNvSpPr/>
          <p:nvPr/>
        </p:nvSpPr>
        <p:spPr>
          <a:xfrm>
            <a:off x="8418981" y="15207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rPr>
              <a:t>3</a:t>
            </a:r>
            <a:endParaRPr lang="en-US" dirty="0">
              <a:solidFill>
                <a:srgbClr val="C00000"/>
              </a:solidFill>
            </a:endParaRPr>
          </a:p>
        </p:txBody>
      </p:sp>
      <p:sp>
        <p:nvSpPr>
          <p:cNvPr id="14" name="Rectangle 13"/>
          <p:cNvSpPr/>
          <p:nvPr/>
        </p:nvSpPr>
        <p:spPr>
          <a:xfrm>
            <a:off x="10124057" y="15207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C00000"/>
                </a:solidFill>
              </a:rPr>
              <a:t>2</a:t>
            </a:r>
            <a:endParaRPr lang="en-US" sz="2000" dirty="0">
              <a:solidFill>
                <a:srgbClr val="C00000"/>
              </a:solidFill>
            </a:endParaRPr>
          </a:p>
        </p:txBody>
      </p:sp>
      <p:sp>
        <p:nvSpPr>
          <p:cNvPr id="15" name="Rectangle 14"/>
          <p:cNvSpPr/>
          <p:nvPr/>
        </p:nvSpPr>
        <p:spPr>
          <a:xfrm>
            <a:off x="10124056" y="3007031"/>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633045" y="3320644"/>
            <a:ext cx="397866" cy="646331"/>
          </a:xfrm>
          <a:prstGeom prst="rect">
            <a:avLst/>
          </a:prstGeom>
          <a:noFill/>
        </p:spPr>
        <p:txBody>
          <a:bodyPr wrap="none" rtlCol="0">
            <a:spAutoFit/>
          </a:bodyPr>
          <a:lstStyle/>
          <a:p>
            <a:r>
              <a:rPr lang="en-US" sz="3600" b="1" dirty="0" smtClean="0"/>
              <a:t>?</a:t>
            </a:r>
            <a:endParaRPr lang="en-US" sz="3600" b="1" dirty="0"/>
          </a:p>
        </p:txBody>
      </p:sp>
      <p:sp>
        <p:nvSpPr>
          <p:cNvPr id="22" name="TextBox 21"/>
          <p:cNvSpPr txBox="1"/>
          <p:nvPr/>
        </p:nvSpPr>
        <p:spPr>
          <a:xfrm>
            <a:off x="8540413" y="4811729"/>
            <a:ext cx="397866" cy="646331"/>
          </a:xfrm>
          <a:prstGeom prst="rect">
            <a:avLst/>
          </a:prstGeom>
          <a:noFill/>
        </p:spPr>
        <p:txBody>
          <a:bodyPr wrap="none" rtlCol="0">
            <a:spAutoFit/>
          </a:bodyPr>
          <a:lstStyle/>
          <a:p>
            <a:r>
              <a:rPr lang="en-US" sz="3600" b="1" dirty="0" smtClean="0"/>
              <a:t>?</a:t>
            </a:r>
            <a:endParaRPr lang="en-US" sz="3600" b="1" dirty="0"/>
          </a:p>
        </p:txBody>
      </p:sp>
      <p:sp>
        <p:nvSpPr>
          <p:cNvPr id="25" name="Title 1"/>
          <p:cNvSpPr>
            <a:spLocks noGrp="1"/>
          </p:cNvSpPr>
          <p:nvPr>
            <p:ph type="title"/>
          </p:nvPr>
        </p:nvSpPr>
        <p:spPr>
          <a:xfrm>
            <a:off x="838200" y="365125"/>
            <a:ext cx="10515600" cy="1325563"/>
          </a:xfrm>
        </p:spPr>
        <p:txBody>
          <a:bodyPr/>
          <a:lstStyle/>
          <a:p>
            <a:r>
              <a:rPr lang="en-US" dirty="0" smtClean="0"/>
              <a:t>How the Tool Works: 4 Steps</a:t>
            </a:r>
            <a:endParaRPr lang="en-US" dirty="0"/>
          </a:p>
        </p:txBody>
      </p:sp>
      <p:sp>
        <p:nvSpPr>
          <p:cNvPr id="26" name="Content Placeholder 2"/>
          <p:cNvSpPr>
            <a:spLocks noGrp="1"/>
          </p:cNvSpPr>
          <p:nvPr>
            <p:ph idx="1"/>
          </p:nvPr>
        </p:nvSpPr>
        <p:spPr>
          <a:xfrm>
            <a:off x="838200" y="1825625"/>
            <a:ext cx="5092828" cy="4351338"/>
          </a:xfrm>
        </p:spPr>
        <p:txBody>
          <a:bodyPr>
            <a:noAutofit/>
          </a:bodyPr>
          <a:lstStyle/>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1: </a:t>
            </a:r>
            <a:r>
              <a:rPr lang="en-US" sz="2400" dirty="0" smtClean="0">
                <a:solidFill>
                  <a:schemeClr val="tx1">
                    <a:lumMod val="50000"/>
                    <a:lumOff val="50000"/>
                  </a:schemeClr>
                </a:solidFill>
                <a:latin typeface="Helvetica Neue" charset="0"/>
                <a:ea typeface="Helvetica Neue" charset="0"/>
                <a:cs typeface="Helvetica Neue" charset="0"/>
              </a:rPr>
              <a:t>the extraction of cell images from the spreadsheet grid </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a:t>
            </a:r>
            <a:r>
              <a:rPr lang="en-US" sz="2400" b="1" dirty="0" smtClean="0">
                <a:solidFill>
                  <a:schemeClr val="tx1">
                    <a:lumMod val="50000"/>
                    <a:lumOff val="50000"/>
                  </a:schemeClr>
                </a:solidFill>
                <a:latin typeface="Helvetica Neue" charset="0"/>
                <a:ea typeface="Helvetica Neue" charset="0"/>
                <a:cs typeface="Helvetica Neue" charset="0"/>
              </a:rPr>
              <a:t>2</a:t>
            </a:r>
            <a:r>
              <a:rPr lang="en-US" sz="2400" b="1" dirty="0">
                <a:solidFill>
                  <a:schemeClr val="tx1">
                    <a:lumMod val="50000"/>
                    <a:lumOff val="50000"/>
                  </a:schemeClr>
                </a:solidFill>
                <a:latin typeface="Helvetica Neue" charset="0"/>
                <a:ea typeface="Helvetica Neue" charset="0"/>
                <a:cs typeface="Helvetica Neue" charset="0"/>
              </a:rPr>
              <a:t>:</a:t>
            </a:r>
            <a:r>
              <a:rPr lang="en-US" sz="2400" b="1" dirty="0" smtClean="0">
                <a:solidFill>
                  <a:schemeClr val="tx1">
                    <a:lumMod val="50000"/>
                    <a:lumOff val="50000"/>
                  </a:schemeClr>
                </a:solidFill>
                <a:latin typeface="Helvetica Neue" charset="0"/>
                <a:ea typeface="Helvetica Neue" charset="0"/>
                <a:cs typeface="Helvetica Neue" charset="0"/>
              </a:rPr>
              <a:t> </a:t>
            </a:r>
            <a:r>
              <a:rPr lang="en-US" sz="2400" dirty="0" smtClean="0">
                <a:solidFill>
                  <a:schemeClr val="tx1">
                    <a:lumMod val="50000"/>
                    <a:lumOff val="50000"/>
                  </a:schemeClr>
                </a:solidFill>
                <a:latin typeface="Helvetica Neue" charset="0"/>
                <a:ea typeface="Helvetica Neue" charset="0"/>
                <a:cs typeface="Helvetica Neue" charset="0"/>
              </a:rPr>
              <a:t>machine recognition of digits within the cells</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rgbClr val="C00000"/>
                </a:solidFill>
                <a:latin typeface="Helvetica Neue" charset="0"/>
                <a:ea typeface="Helvetica Neue" charset="0"/>
                <a:cs typeface="Helvetica Neue" charset="0"/>
              </a:rPr>
              <a:t>Step 3: </a:t>
            </a:r>
            <a:r>
              <a:rPr lang="en-US" sz="2400" dirty="0" smtClean="0">
                <a:solidFill>
                  <a:srgbClr val="C00000"/>
                </a:solidFill>
                <a:latin typeface="Helvetica Neue" charset="0"/>
                <a:ea typeface="Helvetica Neue" charset="0"/>
                <a:cs typeface="Helvetica Neue" charset="0"/>
              </a:rPr>
              <a:t>human transcription of cells  with challenging content</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4: </a:t>
            </a:r>
            <a:r>
              <a:rPr lang="en-US" sz="2400" dirty="0" smtClean="0">
                <a:solidFill>
                  <a:schemeClr val="tx1">
                    <a:lumMod val="50000"/>
                    <a:lumOff val="50000"/>
                  </a:schemeClr>
                </a:solidFill>
                <a:latin typeface="Helvetica Neue" charset="0"/>
                <a:ea typeface="Helvetica Neue" charset="0"/>
                <a:cs typeface="Helvetica Neue" charset="0"/>
              </a:rPr>
              <a:t>feedback of human transcription results to the machine</a:t>
            </a:r>
            <a:endParaRPr lang="en-US" sz="2400" dirty="0"/>
          </a:p>
        </p:txBody>
      </p:sp>
      <p:pic>
        <p:nvPicPr>
          <p:cNvPr id="18" name="Picture 17"/>
          <p:cNvPicPr>
            <a:picLocks noChangeAspect="1"/>
          </p:cNvPicPr>
          <p:nvPr/>
        </p:nvPicPr>
        <p:blipFill>
          <a:blip r:embed="rId3"/>
          <a:stretch>
            <a:fillRect/>
          </a:stretch>
        </p:blipFill>
        <p:spPr>
          <a:xfrm>
            <a:off x="8261590" y="4802058"/>
            <a:ext cx="946457" cy="665674"/>
          </a:xfrm>
          <a:prstGeom prst="rect">
            <a:avLst/>
          </a:prstGeom>
        </p:spPr>
      </p:pic>
      <p:pic>
        <p:nvPicPr>
          <p:cNvPr id="19" name="Picture 18"/>
          <p:cNvPicPr>
            <a:picLocks noChangeAspect="1"/>
          </p:cNvPicPr>
          <p:nvPr/>
        </p:nvPicPr>
        <p:blipFill>
          <a:blip r:embed="rId3"/>
          <a:stretch>
            <a:fillRect/>
          </a:stretch>
        </p:blipFill>
        <p:spPr>
          <a:xfrm>
            <a:off x="10358749" y="3315749"/>
            <a:ext cx="946457" cy="665674"/>
          </a:xfrm>
          <a:prstGeom prst="rect">
            <a:avLst/>
          </a:prstGeom>
        </p:spPr>
      </p:pic>
    </p:spTree>
    <p:extLst>
      <p:ext uri="{BB962C8B-B14F-4D97-AF65-F5344CB8AC3E}">
        <p14:creationId xmlns:p14="http://schemas.microsoft.com/office/powerpoint/2010/main" val="17388834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31029" y="1927123"/>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31029" y="3210232"/>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31029" y="4493341"/>
            <a:ext cx="693174"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15581" y="19271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15580" y="3210232"/>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C00000"/>
                </a:solidFill>
              </a:rPr>
              <a:t>1</a:t>
            </a:r>
            <a:endParaRPr lang="en-US" sz="4000" dirty="0">
              <a:solidFill>
                <a:srgbClr val="C00000"/>
              </a:solidFill>
            </a:endParaRPr>
          </a:p>
        </p:txBody>
      </p:sp>
      <p:sp>
        <p:nvSpPr>
          <p:cNvPr id="9" name="Rectangle 8"/>
          <p:cNvSpPr/>
          <p:nvPr/>
        </p:nvSpPr>
        <p:spPr>
          <a:xfrm>
            <a:off x="6615579"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31425" y="3210232"/>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31424"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438429"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C00000"/>
                </a:solidFill>
              </a:rPr>
              <a:t>1</a:t>
            </a:r>
            <a:endParaRPr lang="en-US" sz="4000" dirty="0">
              <a:solidFill>
                <a:srgbClr val="C00000"/>
              </a:solidFill>
            </a:endParaRPr>
          </a:p>
        </p:txBody>
      </p:sp>
      <p:sp>
        <p:nvSpPr>
          <p:cNvPr id="13" name="Rectangle 12"/>
          <p:cNvSpPr/>
          <p:nvPr/>
        </p:nvSpPr>
        <p:spPr>
          <a:xfrm>
            <a:off x="8418981" y="15207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rPr>
              <a:t>3</a:t>
            </a:r>
            <a:endParaRPr lang="en-US" dirty="0">
              <a:solidFill>
                <a:srgbClr val="C00000"/>
              </a:solidFill>
            </a:endParaRPr>
          </a:p>
        </p:txBody>
      </p:sp>
      <p:sp>
        <p:nvSpPr>
          <p:cNvPr id="14" name="Rectangle 13"/>
          <p:cNvSpPr/>
          <p:nvPr/>
        </p:nvSpPr>
        <p:spPr>
          <a:xfrm>
            <a:off x="10124057" y="1520723"/>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C00000"/>
                </a:solidFill>
              </a:rPr>
              <a:t>2</a:t>
            </a:r>
            <a:endParaRPr lang="en-US" sz="2000" dirty="0">
              <a:solidFill>
                <a:srgbClr val="C00000"/>
              </a:solidFill>
            </a:endParaRPr>
          </a:p>
        </p:txBody>
      </p:sp>
      <p:sp>
        <p:nvSpPr>
          <p:cNvPr id="15" name="Rectangle 14"/>
          <p:cNvSpPr/>
          <p:nvPr/>
        </p:nvSpPr>
        <p:spPr>
          <a:xfrm>
            <a:off x="10124056" y="3007031"/>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633045" y="3320644"/>
            <a:ext cx="444352" cy="707886"/>
          </a:xfrm>
          <a:prstGeom prst="rect">
            <a:avLst/>
          </a:prstGeom>
          <a:noFill/>
        </p:spPr>
        <p:txBody>
          <a:bodyPr wrap="none" rtlCol="0">
            <a:spAutoFit/>
          </a:bodyPr>
          <a:lstStyle/>
          <a:p>
            <a:r>
              <a:rPr lang="en-US" sz="4000" dirty="0">
                <a:solidFill>
                  <a:srgbClr val="C00000"/>
                </a:solidFill>
              </a:rPr>
              <a:t>4</a:t>
            </a:r>
            <a:endParaRPr lang="en-US" sz="4000" dirty="0">
              <a:solidFill>
                <a:srgbClr val="C00000"/>
              </a:solidFill>
            </a:endParaRPr>
          </a:p>
        </p:txBody>
      </p:sp>
      <p:sp>
        <p:nvSpPr>
          <p:cNvPr id="22" name="TextBox 21"/>
          <p:cNvSpPr txBox="1"/>
          <p:nvPr/>
        </p:nvSpPr>
        <p:spPr>
          <a:xfrm>
            <a:off x="8540413" y="4811729"/>
            <a:ext cx="444352" cy="707886"/>
          </a:xfrm>
          <a:prstGeom prst="rect">
            <a:avLst/>
          </a:prstGeom>
          <a:noFill/>
        </p:spPr>
        <p:txBody>
          <a:bodyPr wrap="none" rtlCol="0">
            <a:spAutoFit/>
          </a:bodyPr>
          <a:lstStyle/>
          <a:p>
            <a:r>
              <a:rPr lang="en-US" sz="4000" dirty="0">
                <a:solidFill>
                  <a:srgbClr val="C00000"/>
                </a:solidFill>
              </a:rPr>
              <a:t>9</a:t>
            </a:r>
          </a:p>
        </p:txBody>
      </p:sp>
      <p:sp>
        <p:nvSpPr>
          <p:cNvPr id="25" name="Title 1"/>
          <p:cNvSpPr>
            <a:spLocks noGrp="1"/>
          </p:cNvSpPr>
          <p:nvPr>
            <p:ph type="title"/>
          </p:nvPr>
        </p:nvSpPr>
        <p:spPr>
          <a:xfrm>
            <a:off x="838200" y="365125"/>
            <a:ext cx="10515600" cy="1325563"/>
          </a:xfrm>
        </p:spPr>
        <p:txBody>
          <a:bodyPr/>
          <a:lstStyle/>
          <a:p>
            <a:r>
              <a:rPr lang="en-US" dirty="0" smtClean="0"/>
              <a:t>How the Tool Works: 4 Steps</a:t>
            </a:r>
            <a:endParaRPr lang="en-US" dirty="0"/>
          </a:p>
        </p:txBody>
      </p:sp>
      <p:sp>
        <p:nvSpPr>
          <p:cNvPr id="26" name="Content Placeholder 2"/>
          <p:cNvSpPr>
            <a:spLocks noGrp="1"/>
          </p:cNvSpPr>
          <p:nvPr>
            <p:ph idx="1"/>
          </p:nvPr>
        </p:nvSpPr>
        <p:spPr>
          <a:xfrm>
            <a:off x="838200" y="1825625"/>
            <a:ext cx="5092828" cy="4351338"/>
          </a:xfrm>
        </p:spPr>
        <p:txBody>
          <a:bodyPr>
            <a:noAutofit/>
          </a:bodyPr>
          <a:lstStyle/>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1: </a:t>
            </a:r>
            <a:r>
              <a:rPr lang="en-US" sz="2400" dirty="0" smtClean="0">
                <a:solidFill>
                  <a:schemeClr val="tx1">
                    <a:lumMod val="50000"/>
                    <a:lumOff val="50000"/>
                  </a:schemeClr>
                </a:solidFill>
                <a:latin typeface="Helvetica Neue" charset="0"/>
                <a:ea typeface="Helvetica Neue" charset="0"/>
                <a:cs typeface="Helvetica Neue" charset="0"/>
              </a:rPr>
              <a:t>the extraction of cell images from the spreadsheet grid </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a:t>
            </a:r>
            <a:r>
              <a:rPr lang="en-US" sz="2400" b="1" dirty="0" smtClean="0">
                <a:solidFill>
                  <a:schemeClr val="tx1">
                    <a:lumMod val="50000"/>
                    <a:lumOff val="50000"/>
                  </a:schemeClr>
                </a:solidFill>
                <a:latin typeface="Helvetica Neue" charset="0"/>
                <a:ea typeface="Helvetica Neue" charset="0"/>
                <a:cs typeface="Helvetica Neue" charset="0"/>
              </a:rPr>
              <a:t>2</a:t>
            </a:r>
            <a:r>
              <a:rPr lang="en-US" sz="2400" b="1" dirty="0">
                <a:solidFill>
                  <a:schemeClr val="tx1">
                    <a:lumMod val="50000"/>
                    <a:lumOff val="50000"/>
                  </a:schemeClr>
                </a:solidFill>
                <a:latin typeface="Helvetica Neue" charset="0"/>
                <a:ea typeface="Helvetica Neue" charset="0"/>
                <a:cs typeface="Helvetica Neue" charset="0"/>
              </a:rPr>
              <a:t>:</a:t>
            </a:r>
            <a:r>
              <a:rPr lang="en-US" sz="2400" b="1" dirty="0" smtClean="0">
                <a:solidFill>
                  <a:schemeClr val="tx1">
                    <a:lumMod val="50000"/>
                    <a:lumOff val="50000"/>
                  </a:schemeClr>
                </a:solidFill>
                <a:latin typeface="Helvetica Neue" charset="0"/>
                <a:ea typeface="Helvetica Neue" charset="0"/>
                <a:cs typeface="Helvetica Neue" charset="0"/>
              </a:rPr>
              <a:t> </a:t>
            </a:r>
            <a:r>
              <a:rPr lang="en-US" sz="2400" dirty="0" smtClean="0">
                <a:solidFill>
                  <a:schemeClr val="tx1">
                    <a:lumMod val="50000"/>
                    <a:lumOff val="50000"/>
                  </a:schemeClr>
                </a:solidFill>
                <a:latin typeface="Helvetica Neue" charset="0"/>
                <a:ea typeface="Helvetica Neue" charset="0"/>
                <a:cs typeface="Helvetica Neue" charset="0"/>
              </a:rPr>
              <a:t>machine recognition of digits within the cells</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rgbClr val="C00000"/>
                </a:solidFill>
                <a:latin typeface="Helvetica Neue" charset="0"/>
                <a:ea typeface="Helvetica Neue" charset="0"/>
                <a:cs typeface="Helvetica Neue" charset="0"/>
              </a:rPr>
              <a:t>Step 3: </a:t>
            </a:r>
            <a:r>
              <a:rPr lang="en-US" sz="2400" dirty="0" smtClean="0">
                <a:solidFill>
                  <a:srgbClr val="C00000"/>
                </a:solidFill>
                <a:latin typeface="Helvetica Neue" charset="0"/>
                <a:ea typeface="Helvetica Neue" charset="0"/>
                <a:cs typeface="Helvetica Neue" charset="0"/>
              </a:rPr>
              <a:t>human transcription of cells  with challenging content</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4: </a:t>
            </a:r>
            <a:r>
              <a:rPr lang="en-US" sz="2400" dirty="0" smtClean="0">
                <a:solidFill>
                  <a:schemeClr val="tx1">
                    <a:lumMod val="50000"/>
                    <a:lumOff val="50000"/>
                  </a:schemeClr>
                </a:solidFill>
                <a:latin typeface="Helvetica Neue" charset="0"/>
                <a:ea typeface="Helvetica Neue" charset="0"/>
                <a:cs typeface="Helvetica Neue" charset="0"/>
              </a:rPr>
              <a:t>feedback of human transcription results to the machine</a:t>
            </a:r>
            <a:endParaRPr lang="en-US" sz="2400" dirty="0"/>
          </a:p>
        </p:txBody>
      </p:sp>
    </p:spTree>
    <p:extLst>
      <p:ext uri="{BB962C8B-B14F-4D97-AF65-F5344CB8AC3E}">
        <p14:creationId xmlns:p14="http://schemas.microsoft.com/office/powerpoint/2010/main" val="10261911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the Tool Works: 4 Steps</a:t>
            </a:r>
            <a:endParaRPr lang="en-US" dirty="0"/>
          </a:p>
        </p:txBody>
      </p:sp>
      <p:sp>
        <p:nvSpPr>
          <p:cNvPr id="25" name="Content Placeholder 2"/>
          <p:cNvSpPr txBox="1">
            <a:spLocks/>
          </p:cNvSpPr>
          <p:nvPr/>
        </p:nvSpPr>
        <p:spPr>
          <a:xfrm>
            <a:off x="838200" y="1825625"/>
            <a:ext cx="509282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1: </a:t>
            </a:r>
            <a:r>
              <a:rPr lang="en-US" sz="2400" dirty="0" smtClean="0">
                <a:solidFill>
                  <a:schemeClr val="tx1">
                    <a:lumMod val="50000"/>
                    <a:lumOff val="50000"/>
                  </a:schemeClr>
                </a:solidFill>
                <a:latin typeface="Helvetica Neue" charset="0"/>
                <a:ea typeface="Helvetica Neue" charset="0"/>
                <a:cs typeface="Helvetica Neue" charset="0"/>
              </a:rPr>
              <a:t>the extraction of cell images from the spreadsheet grid </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2: </a:t>
            </a:r>
            <a:r>
              <a:rPr lang="en-US" sz="2400" dirty="0" smtClean="0">
                <a:solidFill>
                  <a:schemeClr val="tx1">
                    <a:lumMod val="50000"/>
                    <a:lumOff val="50000"/>
                  </a:schemeClr>
                </a:solidFill>
                <a:latin typeface="Helvetica Neue" charset="0"/>
                <a:ea typeface="Helvetica Neue" charset="0"/>
                <a:cs typeface="Helvetica Neue" charset="0"/>
              </a:rPr>
              <a:t>machine recognition of digits within the cells</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chemeClr val="tx1">
                    <a:lumMod val="50000"/>
                    <a:lumOff val="50000"/>
                  </a:schemeClr>
                </a:solidFill>
                <a:latin typeface="Helvetica Neue" charset="0"/>
                <a:ea typeface="Helvetica Neue" charset="0"/>
                <a:cs typeface="Helvetica Neue" charset="0"/>
              </a:rPr>
              <a:t>Step 3: </a:t>
            </a:r>
            <a:r>
              <a:rPr lang="en-US" sz="2400" dirty="0" smtClean="0">
                <a:solidFill>
                  <a:schemeClr val="tx1">
                    <a:lumMod val="50000"/>
                    <a:lumOff val="50000"/>
                  </a:schemeClr>
                </a:solidFill>
                <a:latin typeface="Helvetica Neue" charset="0"/>
                <a:ea typeface="Helvetica Neue" charset="0"/>
                <a:cs typeface="Helvetica Neue" charset="0"/>
              </a:rPr>
              <a:t>human transcription of cells  with challenging content</a:t>
            </a:r>
          </a:p>
          <a:p>
            <a:pPr marL="0" indent="0">
              <a:buNone/>
            </a:pPr>
            <a:endParaRPr lang="en-US" sz="1100" b="1"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sz="2400" b="1" dirty="0" smtClean="0">
                <a:solidFill>
                  <a:srgbClr val="C00000"/>
                </a:solidFill>
                <a:latin typeface="Helvetica Neue" charset="0"/>
                <a:ea typeface="Helvetica Neue" charset="0"/>
                <a:cs typeface="Helvetica Neue" charset="0"/>
              </a:rPr>
              <a:t>Step 4: </a:t>
            </a:r>
            <a:r>
              <a:rPr lang="en-US" sz="2400" dirty="0" smtClean="0">
                <a:solidFill>
                  <a:srgbClr val="C00000"/>
                </a:solidFill>
                <a:latin typeface="Helvetica Neue" charset="0"/>
                <a:ea typeface="Helvetica Neue" charset="0"/>
                <a:cs typeface="Helvetica Neue" charset="0"/>
              </a:rPr>
              <a:t>feedback of human transcription results to the machine</a:t>
            </a:r>
            <a:endParaRPr lang="en-US" sz="2400" dirty="0">
              <a:solidFill>
                <a:srgbClr val="C00000"/>
              </a:solidFill>
            </a:endParaRPr>
          </a:p>
        </p:txBody>
      </p:sp>
      <p:sp>
        <p:nvSpPr>
          <p:cNvPr id="32" name="Rectangle 31"/>
          <p:cNvSpPr/>
          <p:nvPr/>
        </p:nvSpPr>
        <p:spPr>
          <a:xfrm>
            <a:off x="8031425" y="3210232"/>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031424" y="4493340"/>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365988" y="3210231"/>
            <a:ext cx="1415845" cy="1283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9885633" y="3449467"/>
            <a:ext cx="444352" cy="707886"/>
          </a:xfrm>
          <a:prstGeom prst="rect">
            <a:avLst/>
          </a:prstGeom>
          <a:noFill/>
        </p:spPr>
        <p:txBody>
          <a:bodyPr wrap="none" rtlCol="0">
            <a:spAutoFit/>
          </a:bodyPr>
          <a:lstStyle/>
          <a:p>
            <a:r>
              <a:rPr lang="en-US" sz="4000" dirty="0">
                <a:solidFill>
                  <a:srgbClr val="C00000"/>
                </a:solidFill>
              </a:rPr>
              <a:t>4</a:t>
            </a:r>
            <a:endParaRPr lang="en-US" sz="4000" dirty="0">
              <a:solidFill>
                <a:srgbClr val="C00000"/>
              </a:solidFill>
            </a:endParaRPr>
          </a:p>
        </p:txBody>
      </p:sp>
      <p:sp>
        <p:nvSpPr>
          <p:cNvPr id="39" name="TextBox 38"/>
          <p:cNvSpPr txBox="1"/>
          <p:nvPr/>
        </p:nvSpPr>
        <p:spPr>
          <a:xfrm>
            <a:off x="8540413" y="4811729"/>
            <a:ext cx="444352" cy="707886"/>
          </a:xfrm>
          <a:prstGeom prst="rect">
            <a:avLst/>
          </a:prstGeom>
          <a:noFill/>
        </p:spPr>
        <p:txBody>
          <a:bodyPr wrap="none" rtlCol="0">
            <a:spAutoFit/>
          </a:bodyPr>
          <a:lstStyle/>
          <a:p>
            <a:r>
              <a:rPr lang="en-US" sz="4000" dirty="0">
                <a:solidFill>
                  <a:srgbClr val="C00000"/>
                </a:solidFill>
              </a:rPr>
              <a:t>9</a:t>
            </a:r>
          </a:p>
        </p:txBody>
      </p:sp>
      <p:pic>
        <p:nvPicPr>
          <p:cNvPr id="40" name="Picture 39"/>
          <p:cNvPicPr>
            <a:picLocks noChangeAspect="1"/>
          </p:cNvPicPr>
          <p:nvPr/>
        </p:nvPicPr>
        <p:blipFill>
          <a:blip r:embed="rId3"/>
          <a:stretch>
            <a:fillRect/>
          </a:stretch>
        </p:blipFill>
        <p:spPr>
          <a:xfrm>
            <a:off x="7863840" y="2968113"/>
            <a:ext cx="1604390" cy="1604390"/>
          </a:xfrm>
          <a:prstGeom prst="rect">
            <a:avLst/>
          </a:prstGeom>
        </p:spPr>
      </p:pic>
    </p:spTree>
    <p:extLst>
      <p:ext uri="{BB962C8B-B14F-4D97-AF65-F5344CB8AC3E}">
        <p14:creationId xmlns:p14="http://schemas.microsoft.com/office/powerpoint/2010/main" val="20221340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pic>
        <p:nvPicPr>
          <p:cNvPr id="1026" name="Shape 1026"/>
          <p:cNvPicPr preferRelativeResize="0"/>
          <p:nvPr/>
        </p:nvPicPr>
        <p:blipFill>
          <a:blip r:embed="rId3">
            <a:alphaModFix/>
          </a:blip>
          <a:stretch>
            <a:fillRect/>
          </a:stretch>
        </p:blipFill>
        <p:spPr>
          <a:xfrm>
            <a:off x="6234546" y="1550688"/>
            <a:ext cx="2549328" cy="2240514"/>
          </a:xfrm>
          <a:prstGeom prst="rect">
            <a:avLst/>
          </a:prstGeom>
          <a:noFill/>
          <a:ln>
            <a:noFill/>
          </a:ln>
        </p:spPr>
      </p:pic>
      <p:pic>
        <p:nvPicPr>
          <p:cNvPr id="1027" name="Shape 1027"/>
          <p:cNvPicPr preferRelativeResize="0"/>
          <p:nvPr/>
        </p:nvPicPr>
        <p:blipFill>
          <a:blip r:embed="rId4">
            <a:alphaModFix/>
          </a:blip>
          <a:stretch>
            <a:fillRect/>
          </a:stretch>
        </p:blipFill>
        <p:spPr>
          <a:xfrm>
            <a:off x="6159385" y="3888181"/>
            <a:ext cx="2644229" cy="2284818"/>
          </a:xfrm>
          <a:prstGeom prst="rect">
            <a:avLst/>
          </a:prstGeom>
          <a:noFill/>
          <a:ln>
            <a:noFill/>
          </a:ln>
        </p:spPr>
      </p:pic>
      <p:pic>
        <p:nvPicPr>
          <p:cNvPr id="1028" name="Shape 1028"/>
          <p:cNvPicPr preferRelativeResize="0"/>
          <p:nvPr/>
        </p:nvPicPr>
        <p:blipFill>
          <a:blip r:embed="rId5">
            <a:alphaModFix/>
          </a:blip>
          <a:stretch>
            <a:fillRect/>
          </a:stretch>
        </p:blipFill>
        <p:spPr>
          <a:xfrm>
            <a:off x="9003465" y="1550688"/>
            <a:ext cx="2557987" cy="2240513"/>
          </a:xfrm>
          <a:prstGeom prst="rect">
            <a:avLst/>
          </a:prstGeom>
          <a:noFill/>
          <a:ln>
            <a:noFill/>
          </a:ln>
        </p:spPr>
      </p:pic>
      <p:pic>
        <p:nvPicPr>
          <p:cNvPr id="1029" name="Shape 1029"/>
          <p:cNvPicPr preferRelativeResize="0"/>
          <p:nvPr/>
        </p:nvPicPr>
        <p:blipFill>
          <a:blip r:embed="rId6">
            <a:alphaModFix/>
          </a:blip>
          <a:stretch>
            <a:fillRect/>
          </a:stretch>
        </p:blipFill>
        <p:spPr>
          <a:xfrm>
            <a:off x="8926040" y="3895910"/>
            <a:ext cx="2712836" cy="2304799"/>
          </a:xfrm>
          <a:prstGeom prst="rect">
            <a:avLst/>
          </a:prstGeom>
          <a:noFill/>
          <a:ln>
            <a:noFill/>
          </a:ln>
        </p:spPr>
      </p:pic>
      <p:sp>
        <p:nvSpPr>
          <p:cNvPr id="10" name="Title 1"/>
          <p:cNvSpPr txBox="1">
            <a:spLocks/>
          </p:cNvSpPr>
          <p:nvPr/>
        </p:nvSpPr>
        <p:spPr>
          <a:xfrm>
            <a:off x="415600" y="399841"/>
            <a:ext cx="4498147" cy="1212400"/>
          </a:xfrm>
          <a:prstGeom prst="rect">
            <a:avLst/>
          </a:prstGeom>
          <a:noFill/>
          <a:ln>
            <a:noFill/>
          </a:ln>
        </p:spPr>
        <p:txBody>
          <a:bodyPr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Font typeface="Economica"/>
              <a:buNone/>
              <a:defRPr sz="4200" b="0" i="0" u="none" strike="noStrike" cap="none">
                <a:solidFill>
                  <a:schemeClr val="dk1"/>
                </a:solidFill>
                <a:latin typeface="Economica"/>
                <a:ea typeface="Economica"/>
                <a:cs typeface="Economica"/>
                <a:sym typeface="Economica"/>
              </a:defRPr>
            </a:lvl1pPr>
            <a:lvl2pPr lvl="1" rtl="0">
              <a:spcBef>
                <a:spcPts val="0"/>
              </a:spcBef>
              <a:buClr>
                <a:schemeClr val="dk1"/>
              </a:buClr>
              <a:buSzPct val="100000"/>
              <a:buFont typeface="Economica"/>
              <a:buNone/>
              <a:defRPr sz="4200">
                <a:solidFill>
                  <a:schemeClr val="dk1"/>
                </a:solidFill>
                <a:latin typeface="Economica"/>
                <a:ea typeface="Economica"/>
                <a:cs typeface="Economica"/>
                <a:sym typeface="Economica"/>
              </a:defRPr>
            </a:lvl2pPr>
            <a:lvl3pPr lvl="2" rtl="0">
              <a:spcBef>
                <a:spcPts val="0"/>
              </a:spcBef>
              <a:buClr>
                <a:schemeClr val="dk1"/>
              </a:buClr>
              <a:buSzPct val="100000"/>
              <a:buFont typeface="Economica"/>
              <a:buNone/>
              <a:defRPr sz="4200">
                <a:solidFill>
                  <a:schemeClr val="dk1"/>
                </a:solidFill>
                <a:latin typeface="Economica"/>
                <a:ea typeface="Economica"/>
                <a:cs typeface="Economica"/>
                <a:sym typeface="Economica"/>
              </a:defRPr>
            </a:lvl3pPr>
            <a:lvl4pPr lvl="3" rtl="0">
              <a:spcBef>
                <a:spcPts val="0"/>
              </a:spcBef>
              <a:buClr>
                <a:schemeClr val="dk1"/>
              </a:buClr>
              <a:buSzPct val="100000"/>
              <a:buFont typeface="Economica"/>
              <a:buNone/>
              <a:defRPr sz="4200">
                <a:solidFill>
                  <a:schemeClr val="dk1"/>
                </a:solidFill>
                <a:latin typeface="Economica"/>
                <a:ea typeface="Economica"/>
                <a:cs typeface="Economica"/>
                <a:sym typeface="Economica"/>
              </a:defRPr>
            </a:lvl4pPr>
            <a:lvl5pPr lvl="4" rtl="0">
              <a:spcBef>
                <a:spcPts val="0"/>
              </a:spcBef>
              <a:buClr>
                <a:schemeClr val="dk1"/>
              </a:buClr>
              <a:buSzPct val="100000"/>
              <a:buFont typeface="Economica"/>
              <a:buNone/>
              <a:defRPr sz="4200">
                <a:solidFill>
                  <a:schemeClr val="dk1"/>
                </a:solidFill>
                <a:latin typeface="Economica"/>
                <a:ea typeface="Economica"/>
                <a:cs typeface="Economica"/>
                <a:sym typeface="Economica"/>
              </a:defRPr>
            </a:lvl5pPr>
            <a:lvl6pPr lvl="5" rtl="0">
              <a:spcBef>
                <a:spcPts val="0"/>
              </a:spcBef>
              <a:buClr>
                <a:schemeClr val="dk1"/>
              </a:buClr>
              <a:buSzPct val="100000"/>
              <a:buFont typeface="Economica"/>
              <a:buNone/>
              <a:defRPr sz="4200">
                <a:solidFill>
                  <a:schemeClr val="dk1"/>
                </a:solidFill>
                <a:latin typeface="Economica"/>
                <a:ea typeface="Economica"/>
                <a:cs typeface="Economica"/>
                <a:sym typeface="Economica"/>
              </a:defRPr>
            </a:lvl6pPr>
            <a:lvl7pPr lvl="6" rtl="0">
              <a:spcBef>
                <a:spcPts val="0"/>
              </a:spcBef>
              <a:buClr>
                <a:schemeClr val="dk1"/>
              </a:buClr>
              <a:buSzPct val="100000"/>
              <a:buFont typeface="Economica"/>
              <a:buNone/>
              <a:defRPr sz="4200">
                <a:solidFill>
                  <a:schemeClr val="dk1"/>
                </a:solidFill>
                <a:latin typeface="Economica"/>
                <a:ea typeface="Economica"/>
                <a:cs typeface="Economica"/>
                <a:sym typeface="Economica"/>
              </a:defRPr>
            </a:lvl7pPr>
            <a:lvl8pPr lvl="7" rtl="0">
              <a:spcBef>
                <a:spcPts val="0"/>
              </a:spcBef>
              <a:buClr>
                <a:schemeClr val="dk1"/>
              </a:buClr>
              <a:buSzPct val="100000"/>
              <a:buFont typeface="Economica"/>
              <a:buNone/>
              <a:defRPr sz="4200">
                <a:solidFill>
                  <a:schemeClr val="dk1"/>
                </a:solidFill>
                <a:latin typeface="Economica"/>
                <a:ea typeface="Economica"/>
                <a:cs typeface="Economica"/>
                <a:sym typeface="Economica"/>
              </a:defRPr>
            </a:lvl8pPr>
            <a:lvl9pPr lvl="8" rtl="0">
              <a:spcBef>
                <a:spcPts val="0"/>
              </a:spcBef>
              <a:buClr>
                <a:schemeClr val="dk1"/>
              </a:buClr>
              <a:buSzPct val="100000"/>
              <a:buFont typeface="Economica"/>
              <a:buNone/>
              <a:defRPr sz="4200">
                <a:solidFill>
                  <a:schemeClr val="dk1"/>
                </a:solidFill>
                <a:latin typeface="Economica"/>
                <a:ea typeface="Economica"/>
                <a:cs typeface="Economica"/>
                <a:sym typeface="Economica"/>
              </a:defRPr>
            </a:lvl9pPr>
          </a:lstStyle>
          <a:p>
            <a:r>
              <a:rPr lang="en-US" sz="3200" dirty="0" smtClean="0">
                <a:latin typeface="Helvetica Neue" charset="0"/>
                <a:ea typeface="Helvetica Neue" charset="0"/>
                <a:cs typeface="Helvetica Neue" charset="0"/>
              </a:rPr>
              <a:t>Digit Classification</a:t>
            </a:r>
            <a:endParaRPr lang="en-US" sz="3200" dirty="0">
              <a:latin typeface="Helvetica Neue" charset="0"/>
              <a:ea typeface="Helvetica Neue" charset="0"/>
              <a:cs typeface="Helvetica Neue" charset="0"/>
            </a:endParaRPr>
          </a:p>
        </p:txBody>
      </p:sp>
      <p:sp>
        <p:nvSpPr>
          <p:cNvPr id="12" name="Text Placeholder 2"/>
          <p:cNvSpPr>
            <a:spLocks noGrp="1"/>
          </p:cNvSpPr>
          <p:nvPr>
            <p:ph type="body" idx="1"/>
          </p:nvPr>
        </p:nvSpPr>
        <p:spPr>
          <a:xfrm>
            <a:off x="415600" y="1959375"/>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The algorithm is then retrained using the new annotations from the crowd workers</a:t>
            </a:r>
          </a:p>
          <a:p>
            <a:pPr marL="380990" indent="-380990"/>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
        <p:nvSpPr>
          <p:cNvPr id="14" name="Shape 1050"/>
          <p:cNvSpPr/>
          <p:nvPr/>
        </p:nvSpPr>
        <p:spPr>
          <a:xfrm>
            <a:off x="8957462" y="1509122"/>
            <a:ext cx="730799" cy="773599"/>
          </a:xfrm>
          <a:prstGeom prst="ellipse">
            <a:avLst/>
          </a:prstGeom>
          <a:noFill/>
          <a:ln w="63500" cap="flat" cmpd="sng">
            <a:solidFill>
              <a:schemeClr val="accent4"/>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1" name="Shape 1050"/>
          <p:cNvSpPr/>
          <p:nvPr/>
        </p:nvSpPr>
        <p:spPr>
          <a:xfrm>
            <a:off x="6198738" y="2243414"/>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3" name="Shape 1050"/>
          <p:cNvSpPr/>
          <p:nvPr/>
        </p:nvSpPr>
        <p:spPr>
          <a:xfrm>
            <a:off x="6198738" y="1488152"/>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6" name="Shape 1050"/>
          <p:cNvSpPr/>
          <p:nvPr/>
        </p:nvSpPr>
        <p:spPr>
          <a:xfrm>
            <a:off x="6108458" y="3825542"/>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7" name="Shape 1050"/>
          <p:cNvSpPr/>
          <p:nvPr/>
        </p:nvSpPr>
        <p:spPr>
          <a:xfrm>
            <a:off x="6121294" y="4633481"/>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8" name="Shape 1050"/>
          <p:cNvSpPr/>
          <p:nvPr/>
        </p:nvSpPr>
        <p:spPr>
          <a:xfrm>
            <a:off x="7130835" y="2262204"/>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19" name="Shape 1050"/>
          <p:cNvSpPr/>
          <p:nvPr/>
        </p:nvSpPr>
        <p:spPr>
          <a:xfrm>
            <a:off x="8062932" y="1495373"/>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0" name="Shape 1050"/>
          <p:cNvSpPr/>
          <p:nvPr/>
        </p:nvSpPr>
        <p:spPr>
          <a:xfrm>
            <a:off x="8052345" y="2267948"/>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1" name="Shape 1050"/>
          <p:cNvSpPr/>
          <p:nvPr/>
        </p:nvSpPr>
        <p:spPr>
          <a:xfrm>
            <a:off x="8062932" y="3029575"/>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2" name="Shape 1050"/>
          <p:cNvSpPr/>
          <p:nvPr/>
        </p:nvSpPr>
        <p:spPr>
          <a:xfrm>
            <a:off x="8084497" y="3824812"/>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5" name="Shape 1050"/>
          <p:cNvSpPr/>
          <p:nvPr/>
        </p:nvSpPr>
        <p:spPr>
          <a:xfrm>
            <a:off x="7130835" y="3026703"/>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6" name="Shape 1050"/>
          <p:cNvSpPr/>
          <p:nvPr/>
        </p:nvSpPr>
        <p:spPr>
          <a:xfrm>
            <a:off x="7110909" y="4632711"/>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7" name="Shape 1050"/>
          <p:cNvSpPr/>
          <p:nvPr/>
        </p:nvSpPr>
        <p:spPr>
          <a:xfrm>
            <a:off x="7110332" y="5450240"/>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8" name="Shape 1050"/>
          <p:cNvSpPr/>
          <p:nvPr/>
        </p:nvSpPr>
        <p:spPr>
          <a:xfrm>
            <a:off x="8086035" y="4632711"/>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29" name="Shape 1050"/>
          <p:cNvSpPr/>
          <p:nvPr/>
        </p:nvSpPr>
        <p:spPr>
          <a:xfrm>
            <a:off x="8961860" y="2271123"/>
            <a:ext cx="730799" cy="773599"/>
          </a:xfrm>
          <a:prstGeom prst="ellipse">
            <a:avLst/>
          </a:prstGeom>
          <a:noFill/>
          <a:ln w="635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0" name="Shape 1050"/>
          <p:cNvSpPr/>
          <p:nvPr/>
        </p:nvSpPr>
        <p:spPr>
          <a:xfrm>
            <a:off x="10882423" y="4673363"/>
            <a:ext cx="730799" cy="773599"/>
          </a:xfrm>
          <a:prstGeom prst="ellipse">
            <a:avLst/>
          </a:prstGeom>
          <a:noFill/>
          <a:ln w="635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1" name="Shape 1050"/>
          <p:cNvSpPr/>
          <p:nvPr/>
        </p:nvSpPr>
        <p:spPr>
          <a:xfrm>
            <a:off x="9903203" y="3031807"/>
            <a:ext cx="730799" cy="773599"/>
          </a:xfrm>
          <a:prstGeom prst="ellipse">
            <a:avLst/>
          </a:prstGeom>
          <a:noFill/>
          <a:ln w="63500" cap="flat" cmpd="sng">
            <a:solidFill>
              <a:schemeClr val="accent4"/>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2" name="Shape 1050"/>
          <p:cNvSpPr/>
          <p:nvPr/>
        </p:nvSpPr>
        <p:spPr>
          <a:xfrm>
            <a:off x="9876843" y="4663733"/>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3" name="Shape 1050"/>
          <p:cNvSpPr/>
          <p:nvPr/>
        </p:nvSpPr>
        <p:spPr>
          <a:xfrm>
            <a:off x="10851271" y="2268811"/>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4" name="Shape 1050"/>
          <p:cNvSpPr/>
          <p:nvPr/>
        </p:nvSpPr>
        <p:spPr>
          <a:xfrm>
            <a:off x="9904553" y="2265925"/>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5" name="Shape 1050"/>
          <p:cNvSpPr/>
          <p:nvPr/>
        </p:nvSpPr>
        <p:spPr>
          <a:xfrm>
            <a:off x="10853222" y="3030868"/>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38" name="Rectangle 37"/>
          <p:cNvSpPr/>
          <p:nvPr/>
        </p:nvSpPr>
        <p:spPr>
          <a:xfrm>
            <a:off x="5591469" y="4600179"/>
            <a:ext cx="6383349" cy="1775776"/>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Rectangle 39"/>
          <p:cNvSpPr/>
          <p:nvPr/>
        </p:nvSpPr>
        <p:spPr>
          <a:xfrm>
            <a:off x="5623621" y="2243414"/>
            <a:ext cx="6383349" cy="1607525"/>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Rectangle 40"/>
          <p:cNvSpPr/>
          <p:nvPr/>
        </p:nvSpPr>
        <p:spPr>
          <a:xfrm>
            <a:off x="8052345" y="3806778"/>
            <a:ext cx="3529725" cy="815745"/>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Rectangle 41"/>
          <p:cNvSpPr/>
          <p:nvPr/>
        </p:nvSpPr>
        <p:spPr>
          <a:xfrm>
            <a:off x="8031727" y="1451389"/>
            <a:ext cx="3529725" cy="815745"/>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3" name="Rectangle 42"/>
          <p:cNvSpPr/>
          <p:nvPr/>
        </p:nvSpPr>
        <p:spPr>
          <a:xfrm>
            <a:off x="5706632" y="3839234"/>
            <a:ext cx="1325552" cy="815745"/>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4" name="Shape 1025"/>
          <p:cNvPicPr preferRelativeResize="0"/>
          <p:nvPr/>
        </p:nvPicPr>
        <p:blipFill rotWithShape="1">
          <a:blip r:embed="rId7">
            <a:alphaModFix/>
            <a:extLst>
              <a:ext uri="{BEBA8EAE-BF5A-486C-A8C5-ECC9F3942E4B}">
                <a14:imgProps xmlns:a14="http://schemas.microsoft.com/office/drawing/2010/main">
                  <a14:imgLayer r:embed="rId8">
                    <a14:imgEffect>
                      <a14:saturation sat="0"/>
                    </a14:imgEffect>
                  </a14:imgLayer>
                </a14:imgProps>
              </a:ext>
            </a:extLst>
          </a:blip>
          <a:srcRect l="32702" r="34373" b="69857"/>
          <a:stretch/>
        </p:blipFill>
        <p:spPr>
          <a:xfrm>
            <a:off x="1805690" y="4632711"/>
            <a:ext cx="2008911" cy="1258890"/>
          </a:xfrm>
          <a:prstGeom prst="rect">
            <a:avLst/>
          </a:prstGeom>
          <a:noFill/>
          <a:ln>
            <a:noFill/>
          </a:ln>
        </p:spPr>
      </p:pic>
      <p:sp>
        <p:nvSpPr>
          <p:cNvPr id="45" name="Rectangle 44"/>
          <p:cNvSpPr/>
          <p:nvPr/>
        </p:nvSpPr>
        <p:spPr>
          <a:xfrm>
            <a:off x="5955968" y="1109370"/>
            <a:ext cx="1076216" cy="1142732"/>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6" name="Picture 45"/>
          <p:cNvPicPr>
            <a:picLocks noChangeAspect="1"/>
          </p:cNvPicPr>
          <p:nvPr/>
        </p:nvPicPr>
        <p:blipFill>
          <a:blip r:embed="rId9"/>
          <a:stretch>
            <a:fillRect/>
          </a:stretch>
        </p:blipFill>
        <p:spPr>
          <a:xfrm>
            <a:off x="478130" y="4679737"/>
            <a:ext cx="1316060" cy="925628"/>
          </a:xfrm>
          <a:prstGeom prst="rect">
            <a:avLst/>
          </a:prstGeom>
        </p:spPr>
      </p:pic>
      <p:sp>
        <p:nvSpPr>
          <p:cNvPr id="47" name="Shape 1050"/>
          <p:cNvSpPr/>
          <p:nvPr/>
        </p:nvSpPr>
        <p:spPr>
          <a:xfrm>
            <a:off x="7118978" y="1495267"/>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sp>
        <p:nvSpPr>
          <p:cNvPr id="48" name="Shape 1050"/>
          <p:cNvSpPr/>
          <p:nvPr/>
        </p:nvSpPr>
        <p:spPr>
          <a:xfrm>
            <a:off x="7110332" y="3824811"/>
            <a:ext cx="730799" cy="773599"/>
          </a:xfrm>
          <a:prstGeom prst="ellipse">
            <a:avLst/>
          </a:prstGeom>
          <a:noFill/>
          <a:ln w="63500" cap="flat" cmpd="sng">
            <a:solidFill>
              <a:schemeClr val="accent6"/>
            </a:solidFill>
            <a:prstDash val="solid"/>
            <a:round/>
            <a:headEnd type="none" w="med" len="med"/>
            <a:tailEnd type="none" w="med" len="med"/>
          </a:ln>
        </p:spPr>
        <p:txBody>
          <a:bodyPr lIns="121900" tIns="121900" rIns="121900" bIns="121900" anchor="ctr" anchorCtr="0">
            <a:noAutofit/>
          </a:bodyPr>
          <a:lstStyle/>
          <a:p>
            <a:endParaRPr sz="2400">
              <a:latin typeface="Helvetica Neue" charset="0"/>
              <a:ea typeface="Helvetica Neue" charset="0"/>
              <a:cs typeface="Helvetica Neue" charset="0"/>
            </a:endParaRPr>
          </a:p>
        </p:txBody>
      </p:sp>
      <p:pic>
        <p:nvPicPr>
          <p:cNvPr id="50" name="Picture 49"/>
          <p:cNvPicPr>
            <a:picLocks noChangeAspect="1"/>
          </p:cNvPicPr>
          <p:nvPr/>
        </p:nvPicPr>
        <p:blipFill>
          <a:blip r:embed="rId10"/>
          <a:stretch>
            <a:fillRect/>
          </a:stretch>
        </p:blipFill>
        <p:spPr>
          <a:xfrm>
            <a:off x="3818284" y="4316967"/>
            <a:ext cx="1604390" cy="1604390"/>
          </a:xfrm>
          <a:prstGeom prst="rect">
            <a:avLst/>
          </a:prstGeom>
        </p:spPr>
      </p:pic>
    </p:spTree>
    <p:extLst>
      <p:ext uri="{BB962C8B-B14F-4D97-AF65-F5344CB8AC3E}">
        <p14:creationId xmlns:p14="http://schemas.microsoft.com/office/powerpoint/2010/main" val="360249744"/>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t>Key Results + Cost Comparison</a:t>
            </a:r>
            <a:endParaRPr lang="en-US" sz="5400" dirty="0"/>
          </a:p>
        </p:txBody>
      </p:sp>
    </p:spTree>
    <p:extLst>
      <p:ext uri="{BB962C8B-B14F-4D97-AF65-F5344CB8AC3E}">
        <p14:creationId xmlns:p14="http://schemas.microsoft.com/office/powerpoint/2010/main" val="1253329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327"/>
          <p:cNvPicPr preferRelativeResize="0"/>
          <p:nvPr/>
        </p:nvPicPr>
        <p:blipFill>
          <a:blip r:embed="rId2">
            <a:alphaModFix/>
          </a:blip>
          <a:stretch>
            <a:fillRect/>
          </a:stretch>
        </p:blipFill>
        <p:spPr>
          <a:xfrm>
            <a:off x="5258376" y="108583"/>
            <a:ext cx="6849857" cy="6489989"/>
          </a:xfrm>
          <a:prstGeom prst="rect">
            <a:avLst/>
          </a:prstGeom>
          <a:noFill/>
          <a:ln>
            <a:noFill/>
          </a:ln>
        </p:spPr>
      </p:pic>
      <p:sp>
        <p:nvSpPr>
          <p:cNvPr id="7" name="Text Placeholder 2"/>
          <p:cNvSpPr>
            <a:spLocks noGrp="1"/>
          </p:cNvSpPr>
          <p:nvPr>
            <p:ph type="body" idx="1"/>
          </p:nvPr>
        </p:nvSpPr>
        <p:spPr>
          <a:xfrm>
            <a:off x="415600" y="1959375"/>
            <a:ext cx="4012021" cy="4472000"/>
          </a:xfrm>
        </p:spPr>
        <p:txBody>
          <a:bodyPr/>
          <a:lstStyle/>
          <a:p>
            <a:pPr marL="380990" indent="-380990"/>
            <a:endParaRPr lang="en-US" dirty="0" smtClean="0">
              <a:latin typeface="Helvetica Neue" charset="0"/>
              <a:ea typeface="Helvetica Neue" charset="0"/>
              <a:cs typeface="Helvetica Neue" charset="0"/>
            </a:endParaRPr>
          </a:p>
          <a:p>
            <a:pPr>
              <a:buNone/>
            </a:pPr>
            <a:endParaRPr lang="en-US" dirty="0" smtClean="0">
              <a:latin typeface="Helvetica Neue" charset="0"/>
              <a:ea typeface="Helvetica Neue" charset="0"/>
              <a:cs typeface="Helvetica Neue" charset="0"/>
            </a:endParaRPr>
          </a:p>
          <a:p>
            <a:endParaRPr lang="en-US" dirty="0">
              <a:latin typeface="Helvetica Neue" charset="0"/>
              <a:ea typeface="Helvetica Neue" charset="0"/>
              <a:cs typeface="Helvetica Neue" charset="0"/>
            </a:endParaRPr>
          </a:p>
        </p:txBody>
      </p:sp>
      <p:sp>
        <p:nvSpPr>
          <p:cNvPr id="8" name="Title 1"/>
          <p:cNvSpPr txBox="1">
            <a:spLocks/>
          </p:cNvSpPr>
          <p:nvPr/>
        </p:nvSpPr>
        <p:spPr>
          <a:xfrm>
            <a:off x="415600" y="399841"/>
            <a:ext cx="4498147" cy="1212400"/>
          </a:xfrm>
          <a:prstGeom prst="rect">
            <a:avLst/>
          </a:prstGeom>
          <a:noFill/>
          <a:ln>
            <a:noFill/>
          </a:ln>
        </p:spPr>
        <p:txBody>
          <a:bodyPr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Font typeface="Economica"/>
              <a:buNone/>
              <a:defRPr sz="4200" b="0" i="0" u="none" strike="noStrike" cap="none">
                <a:solidFill>
                  <a:schemeClr val="dk1"/>
                </a:solidFill>
                <a:latin typeface="Economica"/>
                <a:ea typeface="Economica"/>
                <a:cs typeface="Economica"/>
                <a:sym typeface="Economica"/>
              </a:defRPr>
            </a:lvl1pPr>
            <a:lvl2pPr lvl="1" rtl="0">
              <a:spcBef>
                <a:spcPts val="0"/>
              </a:spcBef>
              <a:buClr>
                <a:schemeClr val="dk1"/>
              </a:buClr>
              <a:buSzPct val="100000"/>
              <a:buFont typeface="Economica"/>
              <a:buNone/>
              <a:defRPr sz="4200">
                <a:solidFill>
                  <a:schemeClr val="dk1"/>
                </a:solidFill>
                <a:latin typeface="Economica"/>
                <a:ea typeface="Economica"/>
                <a:cs typeface="Economica"/>
                <a:sym typeface="Economica"/>
              </a:defRPr>
            </a:lvl2pPr>
            <a:lvl3pPr lvl="2" rtl="0">
              <a:spcBef>
                <a:spcPts val="0"/>
              </a:spcBef>
              <a:buClr>
                <a:schemeClr val="dk1"/>
              </a:buClr>
              <a:buSzPct val="100000"/>
              <a:buFont typeface="Economica"/>
              <a:buNone/>
              <a:defRPr sz="4200">
                <a:solidFill>
                  <a:schemeClr val="dk1"/>
                </a:solidFill>
                <a:latin typeface="Economica"/>
                <a:ea typeface="Economica"/>
                <a:cs typeface="Economica"/>
                <a:sym typeface="Economica"/>
              </a:defRPr>
            </a:lvl3pPr>
            <a:lvl4pPr lvl="3" rtl="0">
              <a:spcBef>
                <a:spcPts val="0"/>
              </a:spcBef>
              <a:buClr>
                <a:schemeClr val="dk1"/>
              </a:buClr>
              <a:buSzPct val="100000"/>
              <a:buFont typeface="Economica"/>
              <a:buNone/>
              <a:defRPr sz="4200">
                <a:solidFill>
                  <a:schemeClr val="dk1"/>
                </a:solidFill>
                <a:latin typeface="Economica"/>
                <a:ea typeface="Economica"/>
                <a:cs typeface="Economica"/>
                <a:sym typeface="Economica"/>
              </a:defRPr>
            </a:lvl4pPr>
            <a:lvl5pPr lvl="4" rtl="0">
              <a:spcBef>
                <a:spcPts val="0"/>
              </a:spcBef>
              <a:buClr>
                <a:schemeClr val="dk1"/>
              </a:buClr>
              <a:buSzPct val="100000"/>
              <a:buFont typeface="Economica"/>
              <a:buNone/>
              <a:defRPr sz="4200">
                <a:solidFill>
                  <a:schemeClr val="dk1"/>
                </a:solidFill>
                <a:latin typeface="Economica"/>
                <a:ea typeface="Economica"/>
                <a:cs typeface="Economica"/>
                <a:sym typeface="Economica"/>
              </a:defRPr>
            </a:lvl5pPr>
            <a:lvl6pPr lvl="5" rtl="0">
              <a:spcBef>
                <a:spcPts val="0"/>
              </a:spcBef>
              <a:buClr>
                <a:schemeClr val="dk1"/>
              </a:buClr>
              <a:buSzPct val="100000"/>
              <a:buFont typeface="Economica"/>
              <a:buNone/>
              <a:defRPr sz="4200">
                <a:solidFill>
                  <a:schemeClr val="dk1"/>
                </a:solidFill>
                <a:latin typeface="Economica"/>
                <a:ea typeface="Economica"/>
                <a:cs typeface="Economica"/>
                <a:sym typeface="Economica"/>
              </a:defRPr>
            </a:lvl6pPr>
            <a:lvl7pPr lvl="6" rtl="0">
              <a:spcBef>
                <a:spcPts val="0"/>
              </a:spcBef>
              <a:buClr>
                <a:schemeClr val="dk1"/>
              </a:buClr>
              <a:buSzPct val="100000"/>
              <a:buFont typeface="Economica"/>
              <a:buNone/>
              <a:defRPr sz="4200">
                <a:solidFill>
                  <a:schemeClr val="dk1"/>
                </a:solidFill>
                <a:latin typeface="Economica"/>
                <a:ea typeface="Economica"/>
                <a:cs typeface="Economica"/>
                <a:sym typeface="Economica"/>
              </a:defRPr>
            </a:lvl7pPr>
            <a:lvl8pPr lvl="7" rtl="0">
              <a:spcBef>
                <a:spcPts val="0"/>
              </a:spcBef>
              <a:buClr>
                <a:schemeClr val="dk1"/>
              </a:buClr>
              <a:buSzPct val="100000"/>
              <a:buFont typeface="Economica"/>
              <a:buNone/>
              <a:defRPr sz="4200">
                <a:solidFill>
                  <a:schemeClr val="dk1"/>
                </a:solidFill>
                <a:latin typeface="Economica"/>
                <a:ea typeface="Economica"/>
                <a:cs typeface="Economica"/>
                <a:sym typeface="Economica"/>
              </a:defRPr>
            </a:lvl8pPr>
            <a:lvl9pPr lvl="8" rtl="0">
              <a:spcBef>
                <a:spcPts val="0"/>
              </a:spcBef>
              <a:buClr>
                <a:schemeClr val="dk1"/>
              </a:buClr>
              <a:buSzPct val="100000"/>
              <a:buFont typeface="Economica"/>
              <a:buNone/>
              <a:defRPr sz="4200">
                <a:solidFill>
                  <a:schemeClr val="dk1"/>
                </a:solidFill>
                <a:latin typeface="Economica"/>
                <a:ea typeface="Economica"/>
                <a:cs typeface="Economica"/>
                <a:sym typeface="Economica"/>
              </a:defRPr>
            </a:lvl9pPr>
          </a:lstStyle>
          <a:p>
            <a:r>
              <a:rPr lang="en-US" sz="3200" dirty="0">
                <a:latin typeface="Helvetica Neue" charset="0"/>
                <a:ea typeface="Helvetica Neue" charset="0"/>
                <a:cs typeface="Helvetica Neue" charset="0"/>
              </a:rPr>
              <a:t>Grid Line Extraction</a:t>
            </a:r>
          </a:p>
        </p:txBody>
      </p:sp>
      <p:sp>
        <p:nvSpPr>
          <p:cNvPr id="9" name="Text Placeholder 2"/>
          <p:cNvSpPr txBox="1">
            <a:spLocks/>
          </p:cNvSpPr>
          <p:nvPr/>
        </p:nvSpPr>
        <p:spPr>
          <a:xfrm>
            <a:off x="568000" y="2111775"/>
            <a:ext cx="4012021" cy="4472000"/>
          </a:xfrm>
          <a:prstGeom prst="rect">
            <a:avLst/>
          </a:prstGeom>
        </p:spPr>
        <p:txBody>
          <a:bodyPr vert="horz" wrap="square" lIns="91425" tIns="91425" rIns="91425" bIns="91425" rtlCol="0" anchor="t" anchorCtr="0">
            <a:normAutofit/>
          </a:bodyPr>
          <a:lstStyle>
            <a:lvl1pPr marL="228600" lvl="0" indent="-228600" algn="l" defTabSz="914400" rtl="0" eaLnBrk="1" latinLnBrk="0" hangingPunct="1">
              <a:lnSpc>
                <a:spcPct val="90000"/>
              </a:lnSpc>
              <a:spcBef>
                <a:spcPts val="0"/>
              </a:spcBef>
              <a:buFont typeface="Arial"/>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9p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an example of a spreadsheet image transcribed by the software</a:t>
            </a:r>
            <a:endParaRPr lang="en-US"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28430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327"/>
          <p:cNvPicPr preferRelativeResize="0"/>
          <p:nvPr/>
        </p:nvPicPr>
        <p:blipFill>
          <a:blip r:embed="rId3">
            <a:alphaModFix/>
          </a:blip>
          <a:stretch>
            <a:fillRect/>
          </a:stretch>
        </p:blipFill>
        <p:spPr>
          <a:xfrm>
            <a:off x="5258376" y="108583"/>
            <a:ext cx="6849857" cy="6489989"/>
          </a:xfrm>
          <a:prstGeom prst="rect">
            <a:avLst/>
          </a:prstGeom>
          <a:noFill/>
          <a:ln>
            <a:noFill/>
          </a:ln>
        </p:spPr>
      </p:pic>
      <p:pic>
        <p:nvPicPr>
          <p:cNvPr id="4" name="Shape 332"/>
          <p:cNvPicPr preferRelativeResize="0"/>
          <p:nvPr/>
        </p:nvPicPr>
        <p:blipFill>
          <a:blip r:embed="rId4">
            <a:alphaModFix/>
          </a:blip>
          <a:stretch>
            <a:fillRect/>
          </a:stretch>
        </p:blipFill>
        <p:spPr>
          <a:xfrm>
            <a:off x="5258376" y="108583"/>
            <a:ext cx="6849857" cy="6489989"/>
          </a:xfrm>
          <a:prstGeom prst="rect">
            <a:avLst/>
          </a:prstGeom>
          <a:noFill/>
          <a:ln>
            <a:noFill/>
          </a:ln>
        </p:spPr>
      </p:pic>
      <p:sp>
        <p:nvSpPr>
          <p:cNvPr id="7" name="Text Placeholder 2"/>
          <p:cNvSpPr>
            <a:spLocks noGrp="1"/>
          </p:cNvSpPr>
          <p:nvPr>
            <p:ph type="body" idx="1"/>
          </p:nvPr>
        </p:nvSpPr>
        <p:spPr>
          <a:xfrm>
            <a:off x="415600" y="1959375"/>
            <a:ext cx="4012021" cy="4472000"/>
          </a:xfrm>
        </p:spPr>
        <p:txBody>
          <a:bodyPr/>
          <a:lstStyle/>
          <a:p>
            <a:pPr marL="0" indent="0">
              <a:buNone/>
            </a:pPr>
            <a:r>
              <a:rPr lang="en-US" dirty="0" smtClean="0">
                <a:solidFill>
                  <a:schemeClr val="tx1">
                    <a:lumMod val="50000"/>
                    <a:lumOff val="50000"/>
                  </a:schemeClr>
                </a:solidFill>
                <a:latin typeface="Helvetica Neue" charset="0"/>
                <a:ea typeface="Helvetica Neue" charset="0"/>
                <a:cs typeface="Helvetica Neue" charset="0"/>
              </a:rPr>
              <a:t>The grid-line extraction </a:t>
            </a:r>
            <a:r>
              <a:rPr lang="en-US" dirty="0">
                <a:solidFill>
                  <a:schemeClr val="tx1">
                    <a:lumMod val="50000"/>
                    <a:lumOff val="50000"/>
                  </a:schemeClr>
                </a:solidFill>
                <a:latin typeface="Helvetica Neue" charset="0"/>
                <a:ea typeface="Helvetica Neue" charset="0"/>
                <a:cs typeface="Helvetica Neue" charset="0"/>
              </a:rPr>
              <a:t>a</a:t>
            </a:r>
            <a:r>
              <a:rPr lang="en-US" dirty="0" smtClean="0">
                <a:solidFill>
                  <a:schemeClr val="tx1">
                    <a:lumMod val="50000"/>
                    <a:lumOff val="50000"/>
                  </a:schemeClr>
                </a:solidFill>
                <a:latin typeface="Helvetica Neue" charset="0"/>
                <a:ea typeface="Helvetica Neue" charset="0"/>
                <a:cs typeface="Helvetica Neue" charset="0"/>
              </a:rPr>
              <a:t>ccounts </a:t>
            </a:r>
            <a:r>
              <a:rPr lang="en-US" dirty="0" smtClean="0">
                <a:solidFill>
                  <a:schemeClr val="tx1">
                    <a:lumMod val="50000"/>
                    <a:lumOff val="50000"/>
                  </a:schemeClr>
                </a:solidFill>
                <a:latin typeface="Helvetica Neue" charset="0"/>
                <a:ea typeface="Helvetica Neue" charset="0"/>
                <a:cs typeface="Helvetica Neue" charset="0"/>
              </a:rPr>
              <a:t>for </a:t>
            </a:r>
            <a:r>
              <a:rPr lang="en-US" dirty="0" smtClean="0">
                <a:solidFill>
                  <a:schemeClr val="tx1">
                    <a:lumMod val="50000"/>
                    <a:lumOff val="50000"/>
                  </a:schemeClr>
                </a:solidFill>
                <a:latin typeface="Helvetica Neue" charset="0"/>
                <a:ea typeface="Helvetica Neue" charset="0"/>
                <a:cs typeface="Helvetica Neue" charset="0"/>
              </a:rPr>
              <a:t>non-uniformities in: </a:t>
            </a:r>
            <a:r>
              <a:rPr lang="en-US" dirty="0" smtClean="0">
                <a:solidFill>
                  <a:schemeClr val="tx1">
                    <a:lumMod val="50000"/>
                    <a:lumOff val="50000"/>
                  </a:schemeClr>
                </a:solidFill>
                <a:latin typeface="Helvetica Neue" charset="0"/>
                <a:ea typeface="Helvetica Neue" charset="0"/>
                <a:cs typeface="Helvetica Neue" charset="0"/>
              </a:rPr>
              <a:t>lighting, bends in paper</a:t>
            </a:r>
            <a:r>
              <a:rPr lang="en-US" dirty="0" smtClean="0">
                <a:solidFill>
                  <a:schemeClr val="tx1">
                    <a:lumMod val="50000"/>
                    <a:lumOff val="50000"/>
                  </a:schemeClr>
                </a:solidFill>
                <a:latin typeface="Helvetica Neue" charset="0"/>
                <a:ea typeface="Helvetica Neue" charset="0"/>
                <a:cs typeface="Helvetica Neue" charset="0"/>
              </a:rPr>
              <a:t>, cel</a:t>
            </a:r>
            <a:r>
              <a:rPr lang="en-US" dirty="0" smtClean="0">
                <a:solidFill>
                  <a:schemeClr val="tx1">
                    <a:lumMod val="50000"/>
                    <a:lumOff val="50000"/>
                  </a:schemeClr>
                </a:solidFill>
                <a:latin typeface="Helvetica Neue" charset="0"/>
                <a:ea typeface="Helvetica Neue" charset="0"/>
                <a:cs typeface="Helvetica Neue" charset="0"/>
              </a:rPr>
              <a:t>l size,</a:t>
            </a:r>
            <a:r>
              <a:rPr lang="en-US" dirty="0" smtClean="0">
                <a:solidFill>
                  <a:schemeClr val="tx1">
                    <a:lumMod val="50000"/>
                    <a:lumOff val="50000"/>
                  </a:schemeClr>
                </a:solidFill>
                <a:latin typeface="Helvetica Neue" charset="0"/>
                <a:ea typeface="Helvetica Neue" charset="0"/>
                <a:cs typeface="Helvetica Neue" charset="0"/>
              </a:rPr>
              <a:t> </a:t>
            </a:r>
            <a:r>
              <a:rPr lang="en-US" dirty="0" err="1" smtClean="0">
                <a:solidFill>
                  <a:schemeClr val="tx1">
                    <a:lumMod val="50000"/>
                    <a:lumOff val="50000"/>
                  </a:schemeClr>
                </a:solidFill>
                <a:latin typeface="Helvetica Neue" charset="0"/>
                <a:ea typeface="Helvetica Neue" charset="0"/>
                <a:cs typeface="Helvetica Neue" charset="0"/>
              </a:rPr>
              <a:t>etc</a:t>
            </a:r>
            <a:endParaRPr lang="en-US" dirty="0" smtClean="0">
              <a:solidFill>
                <a:schemeClr val="tx1">
                  <a:lumMod val="50000"/>
                  <a:lumOff val="50000"/>
                </a:schemeClr>
              </a:solidFill>
              <a:latin typeface="Helvetica Neue" charset="0"/>
              <a:ea typeface="Helvetica Neue" charset="0"/>
              <a:cs typeface="Helvetica Neue" charset="0"/>
            </a:endParaRPr>
          </a:p>
          <a:p>
            <a:pPr marL="0" indent="0">
              <a:buNone/>
            </a:pPr>
            <a:endParaRPr lang="en-US" dirty="0" smtClean="0">
              <a:solidFill>
                <a:schemeClr val="tx1">
                  <a:lumMod val="50000"/>
                  <a:lumOff val="50000"/>
                </a:schemeClr>
              </a:solidFill>
              <a:latin typeface="Helvetica Neue" charset="0"/>
              <a:ea typeface="Helvetica Neue" charset="0"/>
              <a:cs typeface="Helvetica Neue" charset="0"/>
            </a:endParaRPr>
          </a:p>
          <a:p>
            <a:pPr marL="0" indent="0">
              <a:buNone/>
            </a:pPr>
            <a:r>
              <a:rPr lang="en-US" dirty="0" smtClean="0">
                <a:solidFill>
                  <a:schemeClr val="tx1">
                    <a:lumMod val="50000"/>
                    <a:lumOff val="50000"/>
                  </a:schemeClr>
                </a:solidFill>
                <a:latin typeface="Helvetica Neue" charset="0"/>
                <a:ea typeface="Helvetica Neue" charset="0"/>
                <a:cs typeface="Helvetica Neue" charset="0"/>
              </a:rPr>
              <a:t>In our collected data, 93</a:t>
            </a:r>
            <a:r>
              <a:rPr lang="en-US" dirty="0" smtClean="0">
                <a:solidFill>
                  <a:schemeClr val="tx1">
                    <a:lumMod val="50000"/>
                    <a:lumOff val="50000"/>
                  </a:schemeClr>
                </a:solidFill>
                <a:latin typeface="Helvetica Neue" charset="0"/>
                <a:ea typeface="Helvetica Neue" charset="0"/>
                <a:cs typeface="Helvetica Neue" charset="0"/>
              </a:rPr>
              <a:t>% of grid lines were accurately </a:t>
            </a:r>
            <a:r>
              <a:rPr lang="en-US" dirty="0" err="1" smtClean="0">
                <a:solidFill>
                  <a:schemeClr val="tx1">
                    <a:lumMod val="50000"/>
                    <a:lumOff val="50000"/>
                  </a:schemeClr>
                </a:solidFill>
                <a:latin typeface="Helvetica Neue" charset="0"/>
                <a:ea typeface="Helvetica Neue" charset="0"/>
                <a:cs typeface="Helvetica Neue" charset="0"/>
              </a:rPr>
              <a:t>idetified</a:t>
            </a:r>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endParaRPr lang="en-US" dirty="0">
              <a:solidFill>
                <a:schemeClr val="tx1">
                  <a:lumMod val="50000"/>
                  <a:lumOff val="50000"/>
                </a:schemeClr>
              </a:solidFill>
              <a:latin typeface="Helvetica Neue" charset="0"/>
              <a:ea typeface="Helvetica Neue" charset="0"/>
              <a:cs typeface="Helvetica Neue" charset="0"/>
            </a:endParaRPr>
          </a:p>
        </p:txBody>
      </p:sp>
      <p:sp>
        <p:nvSpPr>
          <p:cNvPr id="8" name="Title 1"/>
          <p:cNvSpPr txBox="1">
            <a:spLocks/>
          </p:cNvSpPr>
          <p:nvPr/>
        </p:nvSpPr>
        <p:spPr>
          <a:xfrm>
            <a:off x="415600" y="399841"/>
            <a:ext cx="4498147" cy="1212400"/>
          </a:xfrm>
          <a:prstGeom prst="rect">
            <a:avLst/>
          </a:prstGeom>
          <a:noFill/>
          <a:ln>
            <a:noFill/>
          </a:ln>
        </p:spPr>
        <p:txBody>
          <a:bodyPr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Font typeface="Economica"/>
              <a:buNone/>
              <a:defRPr sz="4200" b="0" i="0" u="none" strike="noStrike" cap="none">
                <a:solidFill>
                  <a:schemeClr val="dk1"/>
                </a:solidFill>
                <a:latin typeface="Economica"/>
                <a:ea typeface="Economica"/>
                <a:cs typeface="Economica"/>
                <a:sym typeface="Economica"/>
              </a:defRPr>
            </a:lvl1pPr>
            <a:lvl2pPr lvl="1" rtl="0">
              <a:spcBef>
                <a:spcPts val="0"/>
              </a:spcBef>
              <a:buClr>
                <a:schemeClr val="dk1"/>
              </a:buClr>
              <a:buSzPct val="100000"/>
              <a:buFont typeface="Economica"/>
              <a:buNone/>
              <a:defRPr sz="4200">
                <a:solidFill>
                  <a:schemeClr val="dk1"/>
                </a:solidFill>
                <a:latin typeface="Economica"/>
                <a:ea typeface="Economica"/>
                <a:cs typeface="Economica"/>
                <a:sym typeface="Economica"/>
              </a:defRPr>
            </a:lvl2pPr>
            <a:lvl3pPr lvl="2" rtl="0">
              <a:spcBef>
                <a:spcPts val="0"/>
              </a:spcBef>
              <a:buClr>
                <a:schemeClr val="dk1"/>
              </a:buClr>
              <a:buSzPct val="100000"/>
              <a:buFont typeface="Economica"/>
              <a:buNone/>
              <a:defRPr sz="4200">
                <a:solidFill>
                  <a:schemeClr val="dk1"/>
                </a:solidFill>
                <a:latin typeface="Economica"/>
                <a:ea typeface="Economica"/>
                <a:cs typeface="Economica"/>
                <a:sym typeface="Economica"/>
              </a:defRPr>
            </a:lvl3pPr>
            <a:lvl4pPr lvl="3" rtl="0">
              <a:spcBef>
                <a:spcPts val="0"/>
              </a:spcBef>
              <a:buClr>
                <a:schemeClr val="dk1"/>
              </a:buClr>
              <a:buSzPct val="100000"/>
              <a:buFont typeface="Economica"/>
              <a:buNone/>
              <a:defRPr sz="4200">
                <a:solidFill>
                  <a:schemeClr val="dk1"/>
                </a:solidFill>
                <a:latin typeface="Economica"/>
                <a:ea typeface="Economica"/>
                <a:cs typeface="Economica"/>
                <a:sym typeface="Economica"/>
              </a:defRPr>
            </a:lvl4pPr>
            <a:lvl5pPr lvl="4" rtl="0">
              <a:spcBef>
                <a:spcPts val="0"/>
              </a:spcBef>
              <a:buClr>
                <a:schemeClr val="dk1"/>
              </a:buClr>
              <a:buSzPct val="100000"/>
              <a:buFont typeface="Economica"/>
              <a:buNone/>
              <a:defRPr sz="4200">
                <a:solidFill>
                  <a:schemeClr val="dk1"/>
                </a:solidFill>
                <a:latin typeface="Economica"/>
                <a:ea typeface="Economica"/>
                <a:cs typeface="Economica"/>
                <a:sym typeface="Economica"/>
              </a:defRPr>
            </a:lvl5pPr>
            <a:lvl6pPr lvl="5" rtl="0">
              <a:spcBef>
                <a:spcPts val="0"/>
              </a:spcBef>
              <a:buClr>
                <a:schemeClr val="dk1"/>
              </a:buClr>
              <a:buSzPct val="100000"/>
              <a:buFont typeface="Economica"/>
              <a:buNone/>
              <a:defRPr sz="4200">
                <a:solidFill>
                  <a:schemeClr val="dk1"/>
                </a:solidFill>
                <a:latin typeface="Economica"/>
                <a:ea typeface="Economica"/>
                <a:cs typeface="Economica"/>
                <a:sym typeface="Economica"/>
              </a:defRPr>
            </a:lvl6pPr>
            <a:lvl7pPr lvl="6" rtl="0">
              <a:spcBef>
                <a:spcPts val="0"/>
              </a:spcBef>
              <a:buClr>
                <a:schemeClr val="dk1"/>
              </a:buClr>
              <a:buSzPct val="100000"/>
              <a:buFont typeface="Economica"/>
              <a:buNone/>
              <a:defRPr sz="4200">
                <a:solidFill>
                  <a:schemeClr val="dk1"/>
                </a:solidFill>
                <a:latin typeface="Economica"/>
                <a:ea typeface="Economica"/>
                <a:cs typeface="Economica"/>
                <a:sym typeface="Economica"/>
              </a:defRPr>
            </a:lvl7pPr>
            <a:lvl8pPr lvl="7" rtl="0">
              <a:spcBef>
                <a:spcPts val="0"/>
              </a:spcBef>
              <a:buClr>
                <a:schemeClr val="dk1"/>
              </a:buClr>
              <a:buSzPct val="100000"/>
              <a:buFont typeface="Economica"/>
              <a:buNone/>
              <a:defRPr sz="4200">
                <a:solidFill>
                  <a:schemeClr val="dk1"/>
                </a:solidFill>
                <a:latin typeface="Economica"/>
                <a:ea typeface="Economica"/>
                <a:cs typeface="Economica"/>
                <a:sym typeface="Economica"/>
              </a:defRPr>
            </a:lvl8pPr>
            <a:lvl9pPr lvl="8" rtl="0">
              <a:spcBef>
                <a:spcPts val="0"/>
              </a:spcBef>
              <a:buClr>
                <a:schemeClr val="dk1"/>
              </a:buClr>
              <a:buSzPct val="100000"/>
              <a:buFont typeface="Economica"/>
              <a:buNone/>
              <a:defRPr sz="4200">
                <a:solidFill>
                  <a:schemeClr val="dk1"/>
                </a:solidFill>
                <a:latin typeface="Economica"/>
                <a:ea typeface="Economica"/>
                <a:cs typeface="Economica"/>
                <a:sym typeface="Economica"/>
              </a:defRPr>
            </a:lvl9pPr>
          </a:lstStyle>
          <a:p>
            <a:r>
              <a:rPr lang="en-US" sz="3200" dirty="0">
                <a:latin typeface="Helvetica Neue" charset="0"/>
                <a:ea typeface="Helvetica Neue" charset="0"/>
                <a:cs typeface="Helvetica Neue" charset="0"/>
              </a:rPr>
              <a:t>Grid Line Extraction</a:t>
            </a:r>
          </a:p>
        </p:txBody>
      </p:sp>
    </p:spTree>
    <p:extLst>
      <p:ext uri="{BB962C8B-B14F-4D97-AF65-F5344CB8AC3E}">
        <p14:creationId xmlns:p14="http://schemas.microsoft.com/office/powerpoint/2010/main" val="902776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5298496" y="523088"/>
            <a:ext cx="6241232" cy="5692938"/>
          </a:xfrm>
        </p:spPr>
        <p:txBody>
          <a:bodyPr>
            <a:normAutofit/>
          </a:bodyPr>
          <a:lstStyle/>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pPr marL="380990" indent="-380990"/>
            <a:r>
              <a:rPr lang="en-US" dirty="0" smtClean="0">
                <a:solidFill>
                  <a:schemeClr val="tx1">
                    <a:lumMod val="50000"/>
                    <a:lumOff val="50000"/>
                  </a:schemeClr>
                </a:solidFill>
                <a:latin typeface="Helvetica Neue" charset="0"/>
                <a:ea typeface="Helvetica Neue" charset="0"/>
                <a:cs typeface="Helvetica Neue" charset="0"/>
              </a:rPr>
              <a:t>At </a:t>
            </a:r>
            <a:r>
              <a:rPr lang="en-US" dirty="0">
                <a:solidFill>
                  <a:schemeClr val="tx1">
                    <a:lumMod val="50000"/>
                    <a:lumOff val="50000"/>
                  </a:schemeClr>
                </a:solidFill>
                <a:latin typeface="Helvetica Neue" charset="0"/>
                <a:ea typeface="Helvetica Neue" charset="0"/>
                <a:cs typeface="Helvetica Neue" charset="0"/>
              </a:rPr>
              <a:t>a digit confidence threshold of 99%, cell contents are correctly classified in 90% of </a:t>
            </a:r>
            <a:r>
              <a:rPr lang="en-US" dirty="0" smtClean="0">
                <a:solidFill>
                  <a:schemeClr val="tx1">
                    <a:lumMod val="50000"/>
                    <a:lumOff val="50000"/>
                  </a:schemeClr>
                </a:solidFill>
                <a:latin typeface="Helvetica Neue" charset="0"/>
                <a:ea typeface="Helvetica Neue" charset="0"/>
                <a:cs typeface="Helvetica Neue" charset="0"/>
              </a:rPr>
              <a:t>cases</a:t>
            </a:r>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a:solidFill>
                <a:schemeClr val="tx1">
                  <a:lumMod val="50000"/>
                  <a:lumOff val="50000"/>
                </a:schemeClr>
              </a:solidFill>
              <a:latin typeface="Helvetica Neue" charset="0"/>
              <a:ea typeface="Helvetica Neue" charset="0"/>
              <a:cs typeface="Helvetica Neue" charset="0"/>
            </a:endParaRPr>
          </a:p>
          <a:p>
            <a:pPr marL="380990" indent="-380990"/>
            <a:r>
              <a:rPr lang="en-US" dirty="0" smtClean="0">
                <a:solidFill>
                  <a:schemeClr val="tx1">
                    <a:lumMod val="50000"/>
                    <a:lumOff val="50000"/>
                  </a:schemeClr>
                </a:solidFill>
                <a:latin typeface="Helvetica Neue" charset="0"/>
                <a:ea typeface="Helvetica Neue" charset="0"/>
                <a:cs typeface="Helvetica Neue" charset="0"/>
              </a:rPr>
              <a:t>Our tool</a:t>
            </a:r>
            <a:r>
              <a:rPr lang="en-US" b="1" dirty="0" smtClean="0">
                <a:solidFill>
                  <a:schemeClr val="tx1">
                    <a:lumMod val="50000"/>
                    <a:lumOff val="50000"/>
                  </a:schemeClr>
                </a:solidFill>
                <a:latin typeface="Helvetica Neue" charset="0"/>
                <a:ea typeface="Helvetica Neue" charset="0"/>
                <a:cs typeface="Helvetica Neue" charset="0"/>
              </a:rPr>
              <a:t> </a:t>
            </a:r>
            <a:r>
              <a:rPr lang="en-US" dirty="0" smtClean="0">
                <a:solidFill>
                  <a:schemeClr val="tx1">
                    <a:lumMod val="50000"/>
                    <a:lumOff val="50000"/>
                  </a:schemeClr>
                </a:solidFill>
                <a:latin typeface="Helvetica Neue" charset="0"/>
                <a:ea typeface="Helvetica Neue" charset="0"/>
                <a:cs typeface="Helvetica Neue" charset="0"/>
              </a:rPr>
              <a:t>was half </a:t>
            </a:r>
            <a:r>
              <a:rPr lang="en-US" dirty="0">
                <a:solidFill>
                  <a:schemeClr val="tx1">
                    <a:lumMod val="50000"/>
                    <a:lumOff val="50000"/>
                  </a:schemeClr>
                </a:solidFill>
                <a:latin typeface="Helvetica Neue" charset="0"/>
                <a:ea typeface="Helvetica Neue" charset="0"/>
                <a:cs typeface="Helvetica Neue" charset="0"/>
              </a:rPr>
              <a:t>the price and 11.4 times </a:t>
            </a:r>
            <a:r>
              <a:rPr lang="en-US" dirty="0" smtClean="0">
                <a:solidFill>
                  <a:schemeClr val="tx1">
                    <a:lumMod val="50000"/>
                    <a:lumOff val="50000"/>
                  </a:schemeClr>
                </a:solidFill>
                <a:latin typeface="Helvetica Neue" charset="0"/>
                <a:ea typeface="Helvetica Neue" charset="0"/>
                <a:cs typeface="Helvetica Neue" charset="0"/>
              </a:rPr>
              <a:t>faster </a:t>
            </a:r>
            <a:r>
              <a:rPr lang="en-US" dirty="0">
                <a:solidFill>
                  <a:schemeClr val="tx1">
                    <a:lumMod val="50000"/>
                    <a:lumOff val="50000"/>
                  </a:schemeClr>
                </a:solidFill>
                <a:latin typeface="Helvetica Neue" charset="0"/>
                <a:ea typeface="Helvetica Neue" charset="0"/>
                <a:cs typeface="Helvetica Neue" charset="0"/>
              </a:rPr>
              <a:t>than </a:t>
            </a:r>
            <a:r>
              <a:rPr lang="en-US" dirty="0" smtClean="0">
                <a:solidFill>
                  <a:schemeClr val="tx1">
                    <a:lumMod val="50000"/>
                    <a:lumOff val="50000"/>
                  </a:schemeClr>
                </a:solidFill>
                <a:latin typeface="Helvetica Neue" charset="0"/>
                <a:ea typeface="Helvetica Neue" charset="0"/>
                <a:cs typeface="Helvetica Neue" charset="0"/>
              </a:rPr>
              <a:t>a clinical </a:t>
            </a:r>
            <a:r>
              <a:rPr lang="en-US" dirty="0">
                <a:solidFill>
                  <a:schemeClr val="tx1">
                    <a:lumMod val="50000"/>
                    <a:lumOff val="50000"/>
                  </a:schemeClr>
                </a:solidFill>
                <a:latin typeface="Helvetica Neue" charset="0"/>
                <a:ea typeface="Helvetica Neue" charset="0"/>
                <a:cs typeface="Helvetica Neue" charset="0"/>
              </a:rPr>
              <a:t>research </a:t>
            </a:r>
            <a:r>
              <a:rPr lang="en-US" dirty="0" smtClean="0">
                <a:solidFill>
                  <a:schemeClr val="tx1">
                    <a:lumMod val="50000"/>
                    <a:lumOff val="50000"/>
                  </a:schemeClr>
                </a:solidFill>
                <a:latin typeface="Helvetica Neue" charset="0"/>
                <a:ea typeface="Helvetica Neue" charset="0"/>
                <a:cs typeface="Helvetica Neue" charset="0"/>
              </a:rPr>
              <a:t>assistant</a:t>
            </a:r>
            <a:endParaRPr lang="en-US" dirty="0">
              <a:solidFill>
                <a:schemeClr val="tx1">
                  <a:lumMod val="50000"/>
                  <a:lumOff val="50000"/>
                </a:schemeClr>
              </a:solidFill>
              <a:latin typeface="Helvetica Neue" charset="0"/>
              <a:ea typeface="Helvetica Neue" charset="0"/>
              <a:cs typeface="Helvetica Neue" charset="0"/>
            </a:endParaRPr>
          </a:p>
          <a:p>
            <a:pPr marL="380990" indent="-380990"/>
            <a:endParaRPr lang="en-US" dirty="0">
              <a:solidFill>
                <a:schemeClr val="tx1">
                  <a:lumMod val="50000"/>
                  <a:lumOff val="50000"/>
                </a:schemeClr>
              </a:solidFill>
              <a:latin typeface="Helvetica Neue" charset="0"/>
              <a:ea typeface="Helvetica Neue" charset="0"/>
              <a:cs typeface="Helvetica Neue" charset="0"/>
            </a:endParaRPr>
          </a:p>
          <a:p>
            <a:pPr marL="380990" indent="-380990"/>
            <a:r>
              <a:rPr lang="en-US" dirty="0" smtClean="0">
                <a:solidFill>
                  <a:schemeClr val="tx1">
                    <a:lumMod val="50000"/>
                    <a:lumOff val="50000"/>
                  </a:schemeClr>
                </a:solidFill>
                <a:latin typeface="Helvetica Neue" charset="0"/>
                <a:ea typeface="Helvetica Neue" charset="0"/>
                <a:cs typeface="Helvetica Neue" charset="0"/>
              </a:rPr>
              <a:t>A </a:t>
            </a:r>
            <a:r>
              <a:rPr lang="en-US" dirty="0">
                <a:solidFill>
                  <a:schemeClr val="tx1">
                    <a:lumMod val="50000"/>
                    <a:lumOff val="50000"/>
                  </a:schemeClr>
                </a:solidFill>
                <a:latin typeface="Helvetica Neue" charset="0"/>
                <a:ea typeface="Helvetica Neue" charset="0"/>
                <a:cs typeface="Helvetica Neue" charset="0"/>
              </a:rPr>
              <a:t>lower bound for savings using this approach is </a:t>
            </a:r>
            <a:r>
              <a:rPr lang="en-US" dirty="0" smtClean="0">
                <a:solidFill>
                  <a:schemeClr val="tx1">
                    <a:lumMod val="50000"/>
                    <a:lumOff val="50000"/>
                  </a:schemeClr>
                </a:solidFill>
                <a:latin typeface="Helvetica Neue" charset="0"/>
                <a:ea typeface="Helvetica Neue" charset="0"/>
                <a:cs typeface="Helvetica Neue" charset="0"/>
              </a:rPr>
              <a:t>5.6%</a:t>
            </a:r>
          </a:p>
        </p:txBody>
      </p:sp>
      <p:pic>
        <p:nvPicPr>
          <p:cNvPr id="10" name="Picture 9"/>
          <p:cNvPicPr>
            <a:picLocks noChangeAspect="1"/>
          </p:cNvPicPr>
          <p:nvPr/>
        </p:nvPicPr>
        <p:blipFill rotWithShape="1">
          <a:blip r:embed="rId3"/>
          <a:srcRect l="50532" b="48476"/>
          <a:stretch/>
        </p:blipFill>
        <p:spPr>
          <a:xfrm>
            <a:off x="54864" y="1190582"/>
            <a:ext cx="5621422" cy="4504492"/>
          </a:xfrm>
          <a:prstGeom prst="rect">
            <a:avLst/>
          </a:prstGeom>
        </p:spPr>
      </p:pic>
    </p:spTree>
    <p:extLst>
      <p:ext uri="{BB962C8B-B14F-4D97-AF65-F5344CB8AC3E}">
        <p14:creationId xmlns:p14="http://schemas.microsoft.com/office/powerpoint/2010/main" val="1461885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5478" y="698614"/>
            <a:ext cx="4587997" cy="5580753"/>
          </a:xfrm>
        </p:spPr>
        <p:txBody>
          <a:bodyPr>
            <a:normAutofit/>
          </a:bodyPr>
          <a:lstStyle/>
          <a:p>
            <a:pPr marL="380990" indent="-380990"/>
            <a:endParaRPr lang="en-US" dirty="0" smtClean="0">
              <a:solidFill>
                <a:schemeClr val="tx1">
                  <a:lumMod val="50000"/>
                  <a:lumOff val="50000"/>
                </a:schemeClr>
              </a:solidFill>
              <a:latin typeface="Helvetica" charset="0"/>
              <a:ea typeface="Helvetica" charset="0"/>
              <a:cs typeface="Helvetica" charset="0"/>
            </a:endParaRPr>
          </a:p>
          <a:p>
            <a:pPr marL="0" indent="0">
              <a:buNone/>
            </a:pPr>
            <a:r>
              <a:rPr lang="en-US" b="1" dirty="0" smtClean="0">
                <a:solidFill>
                  <a:schemeClr val="tx1">
                    <a:lumMod val="50000"/>
                    <a:lumOff val="50000"/>
                  </a:schemeClr>
                </a:solidFill>
                <a:latin typeface="Helvetica" charset="0"/>
                <a:ea typeface="Helvetica" charset="0"/>
                <a:cs typeface="Helvetica" charset="0"/>
              </a:rPr>
              <a:t>Importance:</a:t>
            </a:r>
            <a:endParaRPr lang="en-US" b="1"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pPr marL="0" indent="0">
              <a:buNone/>
            </a:pPr>
            <a:r>
              <a:rPr lang="en-US" dirty="0" smtClean="0">
                <a:solidFill>
                  <a:schemeClr val="tx1">
                    <a:lumMod val="50000"/>
                    <a:lumOff val="50000"/>
                  </a:schemeClr>
                </a:solidFill>
                <a:latin typeface="Helvetica" charset="0"/>
                <a:ea typeface="Helvetica" charset="0"/>
                <a:cs typeface="Helvetica" charset="0"/>
              </a:rPr>
              <a:t>90</a:t>
            </a:r>
            <a:r>
              <a:rPr lang="en-US" dirty="0" smtClean="0">
                <a:solidFill>
                  <a:schemeClr val="tx1">
                    <a:lumMod val="50000"/>
                    <a:lumOff val="50000"/>
                  </a:schemeClr>
                </a:solidFill>
                <a:latin typeface="Helvetica" charset="0"/>
                <a:ea typeface="Helvetica" charset="0"/>
                <a:cs typeface="Helvetica" charset="0"/>
              </a:rPr>
              <a:t>% of US hospitals still maintain paper </a:t>
            </a:r>
            <a:r>
              <a:rPr lang="en-US" dirty="0" smtClean="0">
                <a:solidFill>
                  <a:schemeClr val="tx1">
                    <a:lumMod val="50000"/>
                    <a:lumOff val="50000"/>
                  </a:schemeClr>
                </a:solidFill>
                <a:latin typeface="Helvetica" charset="0"/>
                <a:ea typeface="Helvetica" charset="0"/>
                <a:cs typeface="Helvetica" charset="0"/>
              </a:rPr>
              <a:t>archives</a:t>
            </a:r>
            <a:endParaRPr lang="en-US" dirty="0" smtClean="0">
              <a:solidFill>
                <a:schemeClr val="tx1">
                  <a:lumMod val="50000"/>
                  <a:lumOff val="50000"/>
                </a:schemeClr>
              </a:solidFill>
              <a:latin typeface="Helvetica" charset="0"/>
              <a:ea typeface="Helvetica" charset="0"/>
              <a:cs typeface="Helvetica" charset="0"/>
            </a:endParaRPr>
          </a:p>
          <a:p>
            <a:pPr marL="0" indent="0">
              <a:buNone/>
            </a:pPr>
            <a:endParaRPr lang="en-US" dirty="0" smtClean="0">
              <a:solidFill>
                <a:schemeClr val="tx1">
                  <a:lumMod val="50000"/>
                  <a:lumOff val="50000"/>
                </a:schemeClr>
              </a:solidFill>
              <a:latin typeface="Helvetica" charset="0"/>
              <a:ea typeface="Helvetica" charset="0"/>
              <a:cs typeface="Helvetica" charset="0"/>
            </a:endParaRPr>
          </a:p>
          <a:p>
            <a:pPr marL="0" indent="0">
              <a:buNone/>
            </a:pPr>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smtClean="0">
                <a:solidFill>
                  <a:schemeClr val="tx1">
                    <a:lumMod val="50000"/>
                    <a:lumOff val="50000"/>
                  </a:schemeClr>
                </a:solidFill>
                <a:latin typeface="Helvetica" charset="0"/>
                <a:ea typeface="Helvetica" charset="0"/>
                <a:cs typeface="Helvetica" charset="0"/>
              </a:rPr>
              <a:t>Data transcription costs time and money, and transcribing sensitive patient data costs </a:t>
            </a:r>
            <a:r>
              <a:rPr lang="en-US" b="1" dirty="0" smtClean="0">
                <a:solidFill>
                  <a:schemeClr val="tx1">
                    <a:lumMod val="50000"/>
                    <a:lumOff val="50000"/>
                  </a:schemeClr>
                </a:solidFill>
                <a:latin typeface="Helvetica" charset="0"/>
                <a:ea typeface="Helvetica" charset="0"/>
                <a:cs typeface="Helvetica" charset="0"/>
              </a:rPr>
              <a:t>even more</a:t>
            </a:r>
            <a:endParaRPr lang="en-US" dirty="0" smtClean="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endParaRPr lang="en-US" dirty="0">
              <a:solidFill>
                <a:schemeClr val="tx1">
                  <a:lumMod val="50000"/>
                  <a:lumOff val="50000"/>
                </a:schemeClr>
              </a:solidFill>
              <a:latin typeface="Helvetica" charset="0"/>
              <a:ea typeface="Helvetica" charset="0"/>
              <a:cs typeface="Helvetica" charset="0"/>
            </a:endParaRPr>
          </a:p>
        </p:txBody>
      </p:sp>
      <p:pic>
        <p:nvPicPr>
          <p:cNvPr id="7" name="Picture 6"/>
          <p:cNvPicPr>
            <a:picLocks noChangeAspect="1"/>
          </p:cNvPicPr>
          <p:nvPr/>
        </p:nvPicPr>
        <p:blipFill rotWithShape="1">
          <a:blip r:embed="rId3"/>
          <a:srcRect l="51547" t="7568" r="2692" b="2153"/>
          <a:stretch/>
        </p:blipFill>
        <p:spPr>
          <a:xfrm>
            <a:off x="8449611" y="671720"/>
            <a:ext cx="3297381" cy="5749637"/>
          </a:xfrm>
          <a:prstGeom prst="rect">
            <a:avLst/>
          </a:prstGeom>
        </p:spPr>
      </p:pic>
      <p:pic>
        <p:nvPicPr>
          <p:cNvPr id="8" name="Picture 7"/>
          <p:cNvPicPr>
            <a:picLocks noChangeAspect="1"/>
          </p:cNvPicPr>
          <p:nvPr/>
        </p:nvPicPr>
        <p:blipFill rotWithShape="1">
          <a:blip r:embed="rId3"/>
          <a:srcRect l="2710" t="7568" r="50503" b="2153"/>
          <a:stretch/>
        </p:blipFill>
        <p:spPr>
          <a:xfrm>
            <a:off x="5060051" y="653431"/>
            <a:ext cx="3371272" cy="5749637"/>
          </a:xfrm>
          <a:prstGeom prst="rect">
            <a:avLst/>
          </a:prstGeom>
        </p:spPr>
      </p:pic>
    </p:spTree>
    <p:extLst>
      <p:ext uri="{BB962C8B-B14F-4D97-AF65-F5344CB8AC3E}">
        <p14:creationId xmlns:p14="http://schemas.microsoft.com/office/powerpoint/2010/main" val="1145033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5298496" y="523088"/>
            <a:ext cx="6241232" cy="5692938"/>
          </a:xfrm>
        </p:spPr>
        <p:txBody>
          <a:bodyPr>
            <a:normAutofit/>
          </a:bodyPr>
          <a:lstStyle/>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pPr marL="380990" indent="-380990"/>
            <a:endParaRPr lang="en-US" dirty="0" smtClean="0">
              <a:solidFill>
                <a:schemeClr val="tx1">
                  <a:lumMod val="50000"/>
                  <a:lumOff val="50000"/>
                </a:schemeClr>
              </a:solidFill>
              <a:latin typeface="Helvetica Neue" charset="0"/>
              <a:ea typeface="Helvetica Neue" charset="0"/>
              <a:cs typeface="Helvetica Neue" charset="0"/>
            </a:endParaRPr>
          </a:p>
          <a:p>
            <a:pPr marL="380990" indent="-380990"/>
            <a:r>
              <a:rPr lang="en-US" b="1" dirty="0">
                <a:solidFill>
                  <a:schemeClr val="tx1">
                    <a:lumMod val="50000"/>
                    <a:lumOff val="50000"/>
                  </a:schemeClr>
                </a:solidFill>
                <a:latin typeface="Helvetica Neue" charset="0"/>
                <a:ea typeface="Helvetica Neue" charset="0"/>
                <a:cs typeface="Helvetica Neue" charset="0"/>
              </a:rPr>
              <a:t>After </a:t>
            </a:r>
            <a:r>
              <a:rPr lang="en-US" b="1" dirty="0" smtClean="0">
                <a:solidFill>
                  <a:schemeClr val="tx1">
                    <a:lumMod val="50000"/>
                    <a:lumOff val="50000"/>
                  </a:schemeClr>
                </a:solidFill>
                <a:latin typeface="Helvetica Neue" charset="0"/>
                <a:ea typeface="Helvetica Neue" charset="0"/>
                <a:cs typeface="Helvetica Neue" charset="0"/>
              </a:rPr>
              <a:t>crowd </a:t>
            </a:r>
            <a:r>
              <a:rPr lang="en-US" b="1" dirty="0">
                <a:solidFill>
                  <a:schemeClr val="tx1">
                    <a:lumMod val="50000"/>
                    <a:lumOff val="50000"/>
                  </a:schemeClr>
                </a:solidFill>
                <a:latin typeface="Helvetica Neue" charset="0"/>
                <a:ea typeface="Helvetica Neue" charset="0"/>
                <a:cs typeface="Helvetica Neue" charset="0"/>
              </a:rPr>
              <a:t>feedback, </a:t>
            </a:r>
            <a:r>
              <a:rPr lang="en-US" dirty="0">
                <a:solidFill>
                  <a:schemeClr val="tx1">
                    <a:lumMod val="50000"/>
                    <a:lumOff val="50000"/>
                  </a:schemeClr>
                </a:solidFill>
                <a:latin typeface="Helvetica Neue" charset="0"/>
                <a:ea typeface="Helvetica Neue" charset="0"/>
                <a:cs typeface="Helvetica Neue" charset="0"/>
              </a:rPr>
              <a:t>the tool’s classification performance improved further</a:t>
            </a:r>
          </a:p>
          <a:p>
            <a:pPr marL="380990" indent="-380990"/>
            <a:endParaRPr lang="en-US" dirty="0">
              <a:solidFill>
                <a:schemeClr val="tx1">
                  <a:lumMod val="50000"/>
                  <a:lumOff val="50000"/>
                </a:schemeClr>
              </a:solidFill>
              <a:latin typeface="Helvetica Neue" charset="0"/>
              <a:ea typeface="Helvetica Neue" charset="0"/>
              <a:cs typeface="Helvetica Neue" charset="0"/>
            </a:endParaRPr>
          </a:p>
          <a:p>
            <a:pPr marL="380990" indent="-380990"/>
            <a:r>
              <a:rPr lang="en-US" dirty="0">
                <a:solidFill>
                  <a:schemeClr val="tx1">
                    <a:lumMod val="50000"/>
                    <a:lumOff val="50000"/>
                  </a:schemeClr>
                </a:solidFill>
                <a:latin typeface="Helvetica Neue" charset="0"/>
                <a:ea typeface="Helvetica Neue" charset="0"/>
                <a:cs typeface="Helvetica Neue" charset="0"/>
              </a:rPr>
              <a:t>At the 80% confidence threshold, we observed a 10% improvement in accuracy</a:t>
            </a:r>
          </a:p>
          <a:p>
            <a:pPr marL="380990" indent="-380990"/>
            <a:endParaRPr lang="en-US" dirty="0">
              <a:solidFill>
                <a:schemeClr val="tx1">
                  <a:lumMod val="50000"/>
                  <a:lumOff val="50000"/>
                </a:schemeClr>
              </a:solidFill>
              <a:latin typeface="Helvetica Neue" charset="0"/>
              <a:ea typeface="Helvetica Neue" charset="0"/>
              <a:cs typeface="Helvetica Neue" charset="0"/>
            </a:endParaRPr>
          </a:p>
          <a:p>
            <a:pPr marL="380990" indent="-380990"/>
            <a:r>
              <a:rPr lang="en-US" dirty="0">
                <a:solidFill>
                  <a:schemeClr val="tx1">
                    <a:lumMod val="50000"/>
                    <a:lumOff val="50000"/>
                  </a:schemeClr>
                </a:solidFill>
                <a:latin typeface="Helvetica Neue" charset="0"/>
                <a:ea typeface="Helvetica Neue" charset="0"/>
                <a:cs typeface="Helvetica Neue" charset="0"/>
              </a:rPr>
              <a:t>The lower bound for savings using this approach was 10%</a:t>
            </a:r>
          </a:p>
        </p:txBody>
      </p:sp>
      <p:pic>
        <p:nvPicPr>
          <p:cNvPr id="9" name="Picture 8"/>
          <p:cNvPicPr>
            <a:picLocks noChangeAspect="1"/>
          </p:cNvPicPr>
          <p:nvPr/>
        </p:nvPicPr>
        <p:blipFill rotWithShape="1">
          <a:blip r:embed="rId3"/>
          <a:srcRect l="51305" t="52000"/>
          <a:stretch/>
        </p:blipFill>
        <p:spPr>
          <a:xfrm>
            <a:off x="0" y="1224223"/>
            <a:ext cx="5654299" cy="4287839"/>
          </a:xfrm>
          <a:prstGeom prst="rect">
            <a:avLst/>
          </a:prstGeom>
        </p:spPr>
      </p:pic>
    </p:spTree>
    <p:extLst>
      <p:ext uri="{BB962C8B-B14F-4D97-AF65-F5344CB8AC3E}">
        <p14:creationId xmlns:p14="http://schemas.microsoft.com/office/powerpoint/2010/main" val="1860931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121494" y="2580640"/>
            <a:ext cx="6450856" cy="658368"/>
          </a:xfrm>
        </p:spPr>
        <p:txBody>
          <a:bodyPr>
            <a:noAutofit/>
          </a:bodyPr>
          <a:lstStyle/>
          <a:p>
            <a:pPr marL="380990" marR="0" lvl="0" indent="-380990" algn="ctr" defTabSz="914400" eaLnBrk="1" fontAlgn="auto" latinLnBrk="0" hangingPunct="1">
              <a:lnSpc>
                <a:spcPct val="100000"/>
              </a:lnSpc>
              <a:spcBef>
                <a:spcPts val="0"/>
              </a:spcBef>
              <a:spcAft>
                <a:spcPts val="0"/>
              </a:spcAft>
              <a:buClrTx/>
              <a:buSzTx/>
              <a:buFontTx/>
              <a:buNone/>
              <a:tabLst/>
              <a:defRPr/>
            </a:pPr>
            <a:r>
              <a:rPr lang="en-US" sz="2400" b="1" dirty="0" smtClean="0">
                <a:solidFill>
                  <a:schemeClr val="tx1">
                    <a:lumMod val="50000"/>
                    <a:lumOff val="50000"/>
                  </a:schemeClr>
                </a:solidFill>
                <a:latin typeface="Helvetica Neue" charset="0"/>
                <a:ea typeface="Helvetica Neue" charset="0"/>
                <a:cs typeface="Helvetica Neue" charset="0"/>
              </a:rPr>
              <a:t>For code, collaborations </a:t>
            </a:r>
            <a:br>
              <a:rPr lang="en-US" sz="2400" b="1" dirty="0" smtClean="0">
                <a:solidFill>
                  <a:schemeClr val="tx1">
                    <a:lumMod val="50000"/>
                    <a:lumOff val="50000"/>
                  </a:schemeClr>
                </a:solidFill>
                <a:latin typeface="Helvetica Neue" charset="0"/>
                <a:ea typeface="Helvetica Neue" charset="0"/>
                <a:cs typeface="Helvetica Neue" charset="0"/>
              </a:rPr>
            </a:br>
            <a:r>
              <a:rPr lang="en-US" sz="2400" b="1" dirty="0" smtClean="0">
                <a:solidFill>
                  <a:schemeClr val="tx1">
                    <a:lumMod val="50000"/>
                    <a:lumOff val="50000"/>
                  </a:schemeClr>
                </a:solidFill>
                <a:latin typeface="Helvetica Neue" charset="0"/>
                <a:ea typeface="Helvetica Neue" charset="0"/>
                <a:cs typeface="Helvetica Neue" charset="0"/>
              </a:rPr>
              <a:t>and the full paper:</a:t>
            </a:r>
            <a:endParaRPr lang="en-US" sz="2400" b="1" dirty="0">
              <a:solidFill>
                <a:schemeClr val="tx1">
                  <a:lumMod val="50000"/>
                  <a:lumOff val="50000"/>
                </a:schemeClr>
              </a:solidFill>
              <a:latin typeface="Helvetica Neue" charset="0"/>
              <a:ea typeface="Helvetica Neue" charset="0"/>
              <a:cs typeface="Helvetica Neue" charset="0"/>
            </a:endParaRPr>
          </a:p>
        </p:txBody>
      </p:sp>
      <p:sp>
        <p:nvSpPr>
          <p:cNvPr id="7" name="Text Placeholder 2"/>
          <p:cNvSpPr txBox="1">
            <a:spLocks/>
          </p:cNvSpPr>
          <p:nvPr/>
        </p:nvSpPr>
        <p:spPr>
          <a:xfrm>
            <a:off x="1540504" y="3796839"/>
            <a:ext cx="4012021" cy="658368"/>
          </a:xfrm>
          <a:prstGeom prst="rect">
            <a:avLst/>
          </a:prstGeom>
        </p:spPr>
        <p:txBody>
          <a:bodyPr vert="horz" wrap="square" lIns="91425" tIns="91425" rIns="91425" bIns="91425" rtlCol="0" anchor="t" anchorCtr="0">
            <a:normAutofit/>
          </a:bodyPr>
          <a:lstStyle>
            <a:lvl1pPr marL="228600" lvl="0" indent="-228600" algn="l" defTabSz="914400" rtl="0" eaLnBrk="1" latinLnBrk="0" hangingPunct="1">
              <a:lnSpc>
                <a:spcPct val="90000"/>
              </a:lnSpc>
              <a:spcBef>
                <a:spcPts val="0"/>
              </a:spcBef>
              <a:buFont typeface="Arial"/>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9pPr>
          </a:lstStyle>
          <a:p>
            <a:pPr marL="380990" indent="-380990" algn="ctr">
              <a:lnSpc>
                <a:spcPct val="100000"/>
              </a:lnSpc>
              <a:buFontTx/>
              <a:buNone/>
            </a:pPr>
            <a:r>
              <a:rPr lang="en-US" u="sng" dirty="0" smtClean="0">
                <a:solidFill>
                  <a:schemeClr val="accent1"/>
                </a:solidFill>
                <a:latin typeface="Helvetica Neue" charset="0"/>
                <a:ea typeface="Helvetica Neue" charset="0"/>
                <a:cs typeface="Helvetica Neue" charset="0"/>
              </a:rPr>
              <a:t>http://</a:t>
            </a:r>
            <a:r>
              <a:rPr lang="en-US" u="sng" dirty="0" err="1" smtClean="0">
                <a:solidFill>
                  <a:schemeClr val="accent1"/>
                </a:solidFill>
                <a:latin typeface="Helvetica Neue" charset="0"/>
                <a:ea typeface="Helvetica Neue" charset="0"/>
                <a:cs typeface="Helvetica Neue" charset="0"/>
              </a:rPr>
              <a:t>ghassemi.xyz</a:t>
            </a:r>
            <a:endParaRPr lang="en-US" u="sng" dirty="0">
              <a:solidFill>
                <a:schemeClr val="accent1"/>
              </a:solidFill>
              <a:latin typeface="Helvetica Neue" charset="0"/>
              <a:ea typeface="Helvetica Neue" charset="0"/>
              <a:cs typeface="Helvetica Neue"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63894" r="50578"/>
          <a:stretch/>
        </p:blipFill>
        <p:spPr>
          <a:xfrm rot="5400000">
            <a:off x="5686412" y="337169"/>
            <a:ext cx="6265119" cy="5923292"/>
          </a:xfrm>
          <a:prstGeom prst="rect">
            <a:avLst/>
          </a:prstGeom>
        </p:spPr>
      </p:pic>
    </p:spTree>
    <p:extLst>
      <p:ext uri="{BB962C8B-B14F-4D97-AF65-F5344CB8AC3E}">
        <p14:creationId xmlns:p14="http://schemas.microsoft.com/office/powerpoint/2010/main" val="1650291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6721890" y="1895441"/>
            <a:ext cx="3133310" cy="3133310"/>
          </a:xfrm>
          <a:prstGeom prst="rect">
            <a:avLst/>
          </a:prstGeom>
        </p:spPr>
      </p:pic>
      <p:sp>
        <p:nvSpPr>
          <p:cNvPr id="21" name="Text Placeholder 2"/>
          <p:cNvSpPr>
            <a:spLocks noGrp="1"/>
          </p:cNvSpPr>
          <p:nvPr>
            <p:ph type="body" idx="1"/>
          </p:nvPr>
        </p:nvSpPr>
        <p:spPr>
          <a:xfrm>
            <a:off x="435478" y="671720"/>
            <a:ext cx="4314322" cy="5580753"/>
          </a:xfrm>
        </p:spPr>
        <p:txBody>
          <a:bodyPr>
            <a:normAutofit/>
          </a:bodyPr>
          <a:lstStyle/>
          <a:p>
            <a:pPr marL="380990" indent="-380990"/>
            <a:endParaRPr lang="en-US" b="1" dirty="0" smtClean="0">
              <a:solidFill>
                <a:schemeClr val="tx1">
                  <a:lumMod val="50000"/>
                  <a:lumOff val="50000"/>
                </a:schemeClr>
              </a:solidFill>
              <a:latin typeface="Helvetica" charset="0"/>
              <a:ea typeface="Helvetica" charset="0"/>
              <a:cs typeface="Helvetica" charset="0"/>
            </a:endParaRPr>
          </a:p>
          <a:p>
            <a:pPr marL="0" indent="0">
              <a:buNone/>
            </a:pPr>
            <a:r>
              <a:rPr lang="en-US" b="1" dirty="0" smtClean="0">
                <a:solidFill>
                  <a:schemeClr val="tx1">
                    <a:lumMod val="50000"/>
                    <a:lumOff val="50000"/>
                  </a:schemeClr>
                </a:solidFill>
                <a:latin typeface="Helvetica" charset="0"/>
                <a:ea typeface="Helvetica" charset="0"/>
                <a:cs typeface="Helvetica" charset="0"/>
              </a:rPr>
              <a:t>A.I. is an ideal solution</a:t>
            </a:r>
            <a:r>
              <a:rPr lang="en-US" b="1" dirty="0" smtClean="0">
                <a:solidFill>
                  <a:schemeClr val="tx1">
                    <a:lumMod val="50000"/>
                    <a:lumOff val="50000"/>
                  </a:schemeClr>
                </a:solidFill>
                <a:latin typeface="Helvetica" charset="0"/>
                <a:ea typeface="Helvetica" charset="0"/>
                <a:cs typeface="Helvetica" charset="0"/>
              </a:rPr>
              <a:t>:</a:t>
            </a:r>
          </a:p>
          <a:p>
            <a:pPr marL="0" indent="0">
              <a:buNone/>
            </a:pPr>
            <a:endParaRPr lang="en-US" dirty="0">
              <a:solidFill>
                <a:schemeClr val="tx1">
                  <a:lumMod val="50000"/>
                  <a:lumOff val="50000"/>
                </a:schemeClr>
              </a:solidFill>
              <a:latin typeface="Helvetica" charset="0"/>
              <a:ea typeface="Helvetica" charset="0"/>
              <a:cs typeface="Helvetica" charset="0"/>
            </a:endParaRPr>
          </a:p>
          <a:p>
            <a:pPr marL="514350" indent="-514350">
              <a:buAutoNum type="arabicPeriod"/>
            </a:pPr>
            <a:endParaRPr lang="en-US" dirty="0" smtClean="0">
              <a:solidFill>
                <a:schemeClr val="tx1">
                  <a:lumMod val="50000"/>
                  <a:lumOff val="50000"/>
                </a:schemeClr>
              </a:solidFill>
              <a:latin typeface="Helvetica" charset="0"/>
              <a:ea typeface="Helvetica" charset="0"/>
              <a:cs typeface="Helvetica" charset="0"/>
            </a:endParaRPr>
          </a:p>
          <a:p>
            <a:pPr marL="514350" indent="-514350">
              <a:buAutoNum type="arabicPeriod"/>
            </a:pPr>
            <a:r>
              <a:rPr lang="en-US" dirty="0" smtClean="0">
                <a:solidFill>
                  <a:schemeClr val="tx1">
                    <a:lumMod val="50000"/>
                    <a:lumOff val="50000"/>
                  </a:schemeClr>
                </a:solidFill>
                <a:latin typeface="Helvetica" charset="0"/>
                <a:ea typeface="Helvetica" charset="0"/>
                <a:cs typeface="Helvetica" charset="0"/>
              </a:rPr>
              <a:t>Chea</a:t>
            </a:r>
            <a:r>
              <a:rPr lang="en-US" dirty="0" smtClean="0">
                <a:solidFill>
                  <a:schemeClr val="tx1">
                    <a:lumMod val="50000"/>
                    <a:lumOff val="50000"/>
                  </a:schemeClr>
                </a:solidFill>
                <a:latin typeface="Helvetica" charset="0"/>
                <a:ea typeface="Helvetica" charset="0"/>
                <a:cs typeface="Helvetica" charset="0"/>
              </a:rPr>
              <a:t>p</a:t>
            </a:r>
          </a:p>
          <a:p>
            <a:pPr marL="514350" indent="-514350">
              <a:buAutoNum type="arabicPeriod"/>
            </a:pPr>
            <a:endParaRPr lang="en-US" dirty="0">
              <a:solidFill>
                <a:schemeClr val="tx1">
                  <a:lumMod val="50000"/>
                  <a:lumOff val="50000"/>
                </a:schemeClr>
              </a:solidFill>
              <a:latin typeface="Helvetica" charset="0"/>
              <a:ea typeface="Helvetica" charset="0"/>
              <a:cs typeface="Helvetica" charset="0"/>
            </a:endParaRPr>
          </a:p>
          <a:p>
            <a:pPr marL="514350" indent="-514350">
              <a:buAutoNum type="arabicPeriod"/>
            </a:pPr>
            <a:endParaRPr lang="en-US" dirty="0" smtClean="0">
              <a:solidFill>
                <a:schemeClr val="tx1">
                  <a:lumMod val="50000"/>
                  <a:lumOff val="50000"/>
                </a:schemeClr>
              </a:solidFill>
              <a:latin typeface="Helvetica" charset="0"/>
              <a:ea typeface="Helvetica" charset="0"/>
              <a:cs typeface="Helvetica" charset="0"/>
            </a:endParaRPr>
          </a:p>
          <a:p>
            <a:pPr marL="514350" indent="-514350">
              <a:buAutoNum type="arabicPeriod"/>
            </a:pPr>
            <a:r>
              <a:rPr lang="en-US" dirty="0" smtClean="0">
                <a:solidFill>
                  <a:schemeClr val="tx1">
                    <a:lumMod val="50000"/>
                    <a:lumOff val="50000"/>
                  </a:schemeClr>
                </a:solidFill>
                <a:latin typeface="Helvetica" charset="0"/>
                <a:ea typeface="Helvetica" charset="0"/>
                <a:cs typeface="Helvetica" charset="0"/>
              </a:rPr>
              <a:t>Scalable</a:t>
            </a:r>
          </a:p>
          <a:p>
            <a:pPr marL="514350" indent="-514350">
              <a:buAutoNum type="arabicPeriod"/>
            </a:pPr>
            <a:endParaRPr lang="en-US" dirty="0">
              <a:solidFill>
                <a:schemeClr val="tx1">
                  <a:lumMod val="50000"/>
                  <a:lumOff val="50000"/>
                </a:schemeClr>
              </a:solidFill>
              <a:latin typeface="Helvetica" charset="0"/>
              <a:ea typeface="Helvetica" charset="0"/>
              <a:cs typeface="Helvetica" charset="0"/>
            </a:endParaRPr>
          </a:p>
          <a:p>
            <a:pPr marL="514350" indent="-514350">
              <a:buAutoNum type="arabicPeriod"/>
            </a:pPr>
            <a:endParaRPr lang="en-US" dirty="0" smtClean="0">
              <a:solidFill>
                <a:schemeClr val="tx1">
                  <a:lumMod val="50000"/>
                  <a:lumOff val="50000"/>
                </a:schemeClr>
              </a:solidFill>
              <a:latin typeface="Helvetica" charset="0"/>
              <a:ea typeface="Helvetica" charset="0"/>
              <a:cs typeface="Helvetica" charset="0"/>
            </a:endParaRPr>
          </a:p>
          <a:p>
            <a:pPr marL="514350" indent="-514350">
              <a:buAutoNum type="arabicPeriod"/>
            </a:pPr>
            <a:r>
              <a:rPr lang="en-US" dirty="0" smtClean="0">
                <a:solidFill>
                  <a:schemeClr val="tx1">
                    <a:lumMod val="50000"/>
                    <a:lumOff val="50000"/>
                  </a:schemeClr>
                </a:solidFill>
                <a:latin typeface="Helvetica" charset="0"/>
                <a:ea typeface="Helvetica" charset="0"/>
                <a:cs typeface="Helvetica" charset="0"/>
              </a:rPr>
              <a:t>Maintains privacy</a:t>
            </a:r>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endParaRPr lang="en-US" dirty="0">
              <a:solidFill>
                <a:schemeClr val="tx1">
                  <a:lumMod val="50000"/>
                  <a:lumOff val="50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556824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5478" y="671720"/>
            <a:ext cx="4587997" cy="5580753"/>
          </a:xfrm>
        </p:spPr>
        <p:txBody>
          <a:bodyPr>
            <a:normAutofit fontScale="92500"/>
          </a:bodyPr>
          <a:lstStyle/>
          <a:p>
            <a:pPr marL="380990" indent="-380990"/>
            <a:endParaRPr lang="en-US" b="1" dirty="0" smtClean="0">
              <a:solidFill>
                <a:schemeClr val="tx1">
                  <a:lumMod val="50000"/>
                  <a:lumOff val="50000"/>
                </a:schemeClr>
              </a:solidFill>
              <a:latin typeface="Helvetica" charset="0"/>
              <a:ea typeface="Helvetica" charset="0"/>
              <a:cs typeface="Helvetica" charset="0"/>
            </a:endParaRPr>
          </a:p>
          <a:p>
            <a:pPr marL="0" indent="0">
              <a:buNone/>
            </a:pPr>
            <a:r>
              <a:rPr lang="en-US" b="1" dirty="0">
                <a:solidFill>
                  <a:schemeClr val="tx1">
                    <a:lumMod val="50000"/>
                    <a:lumOff val="50000"/>
                  </a:schemeClr>
                </a:solidFill>
                <a:latin typeface="Helvetica" charset="0"/>
                <a:ea typeface="Helvetica" charset="0"/>
                <a:cs typeface="Helvetica" charset="0"/>
              </a:rPr>
              <a:t>C</a:t>
            </a:r>
            <a:r>
              <a:rPr lang="en-US" b="1" dirty="0" smtClean="0">
                <a:solidFill>
                  <a:schemeClr val="tx1">
                    <a:lumMod val="50000"/>
                    <a:lumOff val="50000"/>
                  </a:schemeClr>
                </a:solidFill>
                <a:latin typeface="Helvetica" charset="0"/>
                <a:ea typeface="Helvetica" charset="0"/>
                <a:cs typeface="Helvetica" charset="0"/>
              </a:rPr>
              <a:t>hallenges:</a:t>
            </a:r>
          </a:p>
          <a:p>
            <a:pPr marL="0" indent="0">
              <a:buNone/>
            </a:pPr>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smtClean="0">
                <a:solidFill>
                  <a:schemeClr val="tx1">
                    <a:lumMod val="50000"/>
                    <a:lumOff val="50000"/>
                  </a:schemeClr>
                </a:solidFill>
                <a:latin typeface="Helvetica" charset="0"/>
                <a:ea typeface="Helvetica" charset="0"/>
                <a:cs typeface="Helvetica" charset="0"/>
              </a:rPr>
              <a:t>1. dat</a:t>
            </a:r>
            <a:r>
              <a:rPr lang="en-US" dirty="0" smtClean="0">
                <a:solidFill>
                  <a:schemeClr val="tx1">
                    <a:lumMod val="50000"/>
                    <a:lumOff val="50000"/>
                  </a:schemeClr>
                </a:solidFill>
                <a:latin typeface="Helvetica" charset="0"/>
                <a:ea typeface="Helvetica" charset="0"/>
                <a:cs typeface="Helvetica" charset="0"/>
              </a:rPr>
              <a:t>a is heterogeneous </a:t>
            </a:r>
            <a:r>
              <a:rPr lang="en-US" i="1" u="sng" dirty="0" smtClean="0">
                <a:solidFill>
                  <a:schemeClr val="tx1">
                    <a:lumMod val="50000"/>
                    <a:lumOff val="50000"/>
                  </a:schemeClr>
                </a:solidFill>
                <a:latin typeface="Helvetica" charset="0"/>
                <a:ea typeface="Helvetica" charset="0"/>
                <a:cs typeface="Helvetica" charset="0"/>
              </a:rPr>
              <a:t>within</a:t>
            </a:r>
            <a:r>
              <a:rPr lang="en-US" dirty="0" smtClean="0">
                <a:solidFill>
                  <a:schemeClr val="tx1">
                    <a:lumMod val="50000"/>
                    <a:lumOff val="50000"/>
                  </a:schemeClr>
                </a:solidFill>
                <a:latin typeface="Helvetica" charset="0"/>
                <a:ea typeface="Helvetica" charset="0"/>
                <a:cs typeface="Helvetica" charset="0"/>
              </a:rPr>
              <a:t> spreadsheets: different ink, cell colors, handwriting</a:t>
            </a:r>
          </a:p>
          <a:p>
            <a:pPr marL="380990" indent="-380990"/>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smtClean="0">
                <a:solidFill>
                  <a:schemeClr val="tx1">
                    <a:lumMod val="50000"/>
                    <a:lumOff val="50000"/>
                  </a:schemeClr>
                </a:solidFill>
                <a:latin typeface="Helvetica" charset="0"/>
                <a:ea typeface="Helvetica" charset="0"/>
                <a:cs typeface="Helvetica" charset="0"/>
              </a:rPr>
              <a:t>2. data is heterogeneous </a:t>
            </a:r>
            <a:r>
              <a:rPr lang="en-US" i="1" dirty="0" smtClean="0">
                <a:solidFill>
                  <a:schemeClr val="tx1">
                    <a:lumMod val="50000"/>
                    <a:lumOff val="50000"/>
                  </a:schemeClr>
                </a:solidFill>
                <a:latin typeface="Helvetica" charset="0"/>
                <a:ea typeface="Helvetica" charset="0"/>
                <a:cs typeface="Helvetica" charset="0"/>
              </a:rPr>
              <a:t>across</a:t>
            </a:r>
            <a:r>
              <a:rPr lang="en-US" dirty="0" smtClean="0">
                <a:solidFill>
                  <a:schemeClr val="tx1">
                    <a:lumMod val="50000"/>
                    <a:lumOff val="50000"/>
                  </a:schemeClr>
                </a:solidFill>
                <a:latin typeface="Helvetica" charset="0"/>
                <a:ea typeface="Helvetica" charset="0"/>
                <a:cs typeface="Helvetica" charset="0"/>
              </a:rPr>
              <a:t> spreadsheets: different formats, cell size</a:t>
            </a:r>
          </a:p>
          <a:p>
            <a:pPr marL="0" indent="0">
              <a:buNone/>
            </a:pPr>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a:solidFill>
                  <a:schemeClr val="tx1">
                    <a:lumMod val="50000"/>
                    <a:lumOff val="50000"/>
                  </a:schemeClr>
                </a:solidFill>
                <a:latin typeface="Helvetica" charset="0"/>
                <a:ea typeface="Helvetica" charset="0"/>
                <a:cs typeface="Helvetica" charset="0"/>
              </a:rPr>
              <a:t>3. data often breaks ‘rules’: circling, cross through, underlining, spilling outside borders, etc.</a:t>
            </a: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endParaRPr lang="en-US" dirty="0">
              <a:solidFill>
                <a:schemeClr val="tx1">
                  <a:lumMod val="50000"/>
                  <a:lumOff val="50000"/>
                </a:schemeClr>
              </a:solidFill>
              <a:latin typeface="Helvetica" charset="0"/>
              <a:ea typeface="Helvetica" charset="0"/>
              <a:cs typeface="Helvetica" charset="0"/>
            </a:endParaRPr>
          </a:p>
        </p:txBody>
      </p:sp>
      <p:pic>
        <p:nvPicPr>
          <p:cNvPr id="7" name="Picture 6"/>
          <p:cNvPicPr>
            <a:picLocks noChangeAspect="1"/>
          </p:cNvPicPr>
          <p:nvPr/>
        </p:nvPicPr>
        <p:blipFill rotWithShape="1">
          <a:blip r:embed="rId3"/>
          <a:srcRect l="51547" t="7568" r="2692" b="2153"/>
          <a:stretch/>
        </p:blipFill>
        <p:spPr>
          <a:xfrm>
            <a:off x="8449611" y="671720"/>
            <a:ext cx="3297381" cy="5749637"/>
          </a:xfrm>
          <a:prstGeom prst="rect">
            <a:avLst/>
          </a:prstGeom>
        </p:spPr>
      </p:pic>
      <p:pic>
        <p:nvPicPr>
          <p:cNvPr id="8" name="Picture 7"/>
          <p:cNvPicPr>
            <a:picLocks noChangeAspect="1"/>
          </p:cNvPicPr>
          <p:nvPr/>
        </p:nvPicPr>
        <p:blipFill rotWithShape="1">
          <a:blip r:embed="rId3"/>
          <a:srcRect l="2710" t="7568" r="50503" b="2153"/>
          <a:stretch/>
        </p:blipFill>
        <p:spPr>
          <a:xfrm>
            <a:off x="5060051" y="653431"/>
            <a:ext cx="3371272" cy="5749637"/>
          </a:xfrm>
          <a:prstGeom prst="rect">
            <a:avLst/>
          </a:prstGeom>
        </p:spPr>
      </p:pic>
    </p:spTree>
    <p:extLst>
      <p:ext uri="{BB962C8B-B14F-4D97-AF65-F5344CB8AC3E}">
        <p14:creationId xmlns:p14="http://schemas.microsoft.com/office/powerpoint/2010/main" val="16515304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5478" y="671720"/>
            <a:ext cx="4587997" cy="5580753"/>
          </a:xfrm>
        </p:spPr>
        <p:txBody>
          <a:bodyPr>
            <a:normAutofit fontScale="92500"/>
          </a:bodyPr>
          <a:lstStyle/>
          <a:p>
            <a:pPr marL="380990" indent="-380990"/>
            <a:endParaRPr lang="en-US" b="1" dirty="0" smtClean="0">
              <a:solidFill>
                <a:schemeClr val="tx1">
                  <a:lumMod val="50000"/>
                  <a:lumOff val="50000"/>
                </a:schemeClr>
              </a:solidFill>
              <a:latin typeface="Helvetica" charset="0"/>
              <a:ea typeface="Helvetica" charset="0"/>
              <a:cs typeface="Helvetica" charset="0"/>
            </a:endParaRPr>
          </a:p>
          <a:p>
            <a:pPr marL="0" indent="0">
              <a:buNone/>
            </a:pPr>
            <a:r>
              <a:rPr lang="en-US" b="1" dirty="0">
                <a:solidFill>
                  <a:schemeClr val="tx1">
                    <a:lumMod val="50000"/>
                    <a:lumOff val="50000"/>
                  </a:schemeClr>
                </a:solidFill>
                <a:latin typeface="Helvetica" charset="0"/>
                <a:ea typeface="Helvetica" charset="0"/>
                <a:cs typeface="Helvetica" charset="0"/>
              </a:rPr>
              <a:t>C</a:t>
            </a:r>
            <a:r>
              <a:rPr lang="en-US" b="1" dirty="0" smtClean="0">
                <a:solidFill>
                  <a:schemeClr val="tx1">
                    <a:lumMod val="50000"/>
                    <a:lumOff val="50000"/>
                  </a:schemeClr>
                </a:solidFill>
                <a:latin typeface="Helvetica" charset="0"/>
                <a:ea typeface="Helvetica" charset="0"/>
                <a:cs typeface="Helvetica" charset="0"/>
              </a:rPr>
              <a:t>hallenges:</a:t>
            </a:r>
          </a:p>
          <a:p>
            <a:pPr marL="0" indent="0">
              <a:buNone/>
            </a:pPr>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smtClean="0">
                <a:solidFill>
                  <a:srgbClr val="C00000"/>
                </a:solidFill>
                <a:latin typeface="Helvetica" charset="0"/>
                <a:ea typeface="Helvetica" charset="0"/>
                <a:cs typeface="Helvetica" charset="0"/>
              </a:rPr>
              <a:t>1. dat</a:t>
            </a:r>
            <a:r>
              <a:rPr lang="en-US" dirty="0" smtClean="0">
                <a:solidFill>
                  <a:srgbClr val="C00000"/>
                </a:solidFill>
                <a:latin typeface="Helvetica" charset="0"/>
                <a:ea typeface="Helvetica" charset="0"/>
                <a:cs typeface="Helvetica" charset="0"/>
              </a:rPr>
              <a:t>a is heterogeneous </a:t>
            </a:r>
            <a:r>
              <a:rPr lang="en-US" i="1" u="sng" dirty="0" smtClean="0">
                <a:solidFill>
                  <a:srgbClr val="C00000"/>
                </a:solidFill>
                <a:latin typeface="Helvetica" charset="0"/>
                <a:ea typeface="Helvetica" charset="0"/>
                <a:cs typeface="Helvetica" charset="0"/>
              </a:rPr>
              <a:t>within</a:t>
            </a:r>
            <a:r>
              <a:rPr lang="en-US" dirty="0" smtClean="0">
                <a:solidFill>
                  <a:srgbClr val="C00000"/>
                </a:solidFill>
                <a:latin typeface="Helvetica" charset="0"/>
                <a:ea typeface="Helvetica" charset="0"/>
                <a:cs typeface="Helvetica" charset="0"/>
              </a:rPr>
              <a:t> spreadsheets: different ink, cell colors, handwriting</a:t>
            </a:r>
          </a:p>
          <a:p>
            <a:pPr marL="380990" indent="-380990"/>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smtClean="0">
                <a:solidFill>
                  <a:schemeClr val="tx1">
                    <a:lumMod val="50000"/>
                    <a:lumOff val="50000"/>
                  </a:schemeClr>
                </a:solidFill>
                <a:latin typeface="Helvetica" charset="0"/>
                <a:ea typeface="Helvetica" charset="0"/>
                <a:cs typeface="Helvetica" charset="0"/>
              </a:rPr>
              <a:t>2. data is heterogeneous </a:t>
            </a:r>
            <a:r>
              <a:rPr lang="en-US" i="1" dirty="0" smtClean="0">
                <a:solidFill>
                  <a:schemeClr val="tx1">
                    <a:lumMod val="50000"/>
                    <a:lumOff val="50000"/>
                  </a:schemeClr>
                </a:solidFill>
                <a:latin typeface="Helvetica" charset="0"/>
                <a:ea typeface="Helvetica" charset="0"/>
                <a:cs typeface="Helvetica" charset="0"/>
              </a:rPr>
              <a:t>across</a:t>
            </a:r>
            <a:r>
              <a:rPr lang="en-US" dirty="0" smtClean="0">
                <a:solidFill>
                  <a:schemeClr val="tx1">
                    <a:lumMod val="50000"/>
                    <a:lumOff val="50000"/>
                  </a:schemeClr>
                </a:solidFill>
                <a:latin typeface="Helvetica" charset="0"/>
                <a:ea typeface="Helvetica" charset="0"/>
                <a:cs typeface="Helvetica" charset="0"/>
              </a:rPr>
              <a:t> spreadsheets: different formats, cell size</a:t>
            </a:r>
          </a:p>
          <a:p>
            <a:pPr marL="0" indent="0">
              <a:buNone/>
            </a:pPr>
            <a:endParaRPr lang="en-US" dirty="0">
              <a:solidFill>
                <a:schemeClr val="tx1">
                  <a:lumMod val="50000"/>
                  <a:lumOff val="50000"/>
                </a:schemeClr>
              </a:solidFill>
              <a:latin typeface="Helvetica" charset="0"/>
              <a:ea typeface="Helvetica" charset="0"/>
              <a:cs typeface="Helvetica" charset="0"/>
            </a:endParaRPr>
          </a:p>
          <a:p>
            <a:pPr marL="0" indent="0">
              <a:buNone/>
            </a:pPr>
            <a:r>
              <a:rPr lang="en-US" dirty="0">
                <a:solidFill>
                  <a:schemeClr val="tx1">
                    <a:lumMod val="50000"/>
                    <a:lumOff val="50000"/>
                  </a:schemeClr>
                </a:solidFill>
                <a:latin typeface="Helvetica" charset="0"/>
                <a:ea typeface="Helvetica" charset="0"/>
                <a:cs typeface="Helvetica" charset="0"/>
              </a:rPr>
              <a:t>3. data often </a:t>
            </a:r>
            <a:r>
              <a:rPr lang="en-US" dirty="0" smtClean="0">
                <a:solidFill>
                  <a:schemeClr val="tx1">
                    <a:lumMod val="50000"/>
                    <a:lumOff val="50000"/>
                  </a:schemeClr>
                </a:solidFill>
                <a:latin typeface="Helvetica" charset="0"/>
                <a:ea typeface="Helvetica" charset="0"/>
                <a:cs typeface="Helvetica" charset="0"/>
              </a:rPr>
              <a:t>‘breaks rules</a:t>
            </a:r>
            <a:r>
              <a:rPr lang="en-US" dirty="0">
                <a:solidFill>
                  <a:schemeClr val="tx1">
                    <a:lumMod val="50000"/>
                    <a:lumOff val="50000"/>
                  </a:schemeClr>
                </a:solidFill>
                <a:latin typeface="Helvetica" charset="0"/>
                <a:ea typeface="Helvetica" charset="0"/>
                <a:cs typeface="Helvetica" charset="0"/>
              </a:rPr>
              <a:t>’: circling, cross through, underlining, spilling outside borders, </a:t>
            </a:r>
            <a:r>
              <a:rPr lang="en-US" dirty="0" err="1" smtClean="0">
                <a:solidFill>
                  <a:schemeClr val="tx1">
                    <a:lumMod val="50000"/>
                    <a:lumOff val="50000"/>
                  </a:schemeClr>
                </a:solidFill>
                <a:latin typeface="Helvetica" charset="0"/>
                <a:ea typeface="Helvetica" charset="0"/>
                <a:cs typeface="Helvetica" charset="0"/>
              </a:rPr>
              <a:t>etc</a:t>
            </a:r>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pPr marL="380990" indent="-380990"/>
            <a:endParaRPr lang="en-US" dirty="0">
              <a:solidFill>
                <a:schemeClr val="tx1">
                  <a:lumMod val="50000"/>
                  <a:lumOff val="50000"/>
                </a:schemeClr>
              </a:solidFill>
              <a:latin typeface="Helvetica" charset="0"/>
              <a:ea typeface="Helvetica" charset="0"/>
              <a:cs typeface="Helvetica" charset="0"/>
            </a:endParaRPr>
          </a:p>
          <a:p>
            <a:pPr marL="380990" indent="-380990"/>
            <a:endParaRPr lang="en-US" dirty="0" smtClean="0">
              <a:solidFill>
                <a:schemeClr val="tx1">
                  <a:lumMod val="50000"/>
                  <a:lumOff val="50000"/>
                </a:schemeClr>
              </a:solidFill>
              <a:latin typeface="Helvetica" charset="0"/>
              <a:ea typeface="Helvetica" charset="0"/>
              <a:cs typeface="Helvetica" charset="0"/>
            </a:endParaRPr>
          </a:p>
          <a:p>
            <a:endParaRPr lang="en-US" dirty="0">
              <a:solidFill>
                <a:schemeClr val="tx1">
                  <a:lumMod val="50000"/>
                  <a:lumOff val="50000"/>
                </a:schemeClr>
              </a:solidFill>
              <a:latin typeface="Helvetica" charset="0"/>
              <a:ea typeface="Helvetica" charset="0"/>
              <a:cs typeface="Helvetica" charset="0"/>
            </a:endParaRPr>
          </a:p>
        </p:txBody>
      </p:sp>
      <p:pic>
        <p:nvPicPr>
          <p:cNvPr id="7" name="Picture 6"/>
          <p:cNvPicPr>
            <a:picLocks noChangeAspect="1"/>
          </p:cNvPicPr>
          <p:nvPr/>
        </p:nvPicPr>
        <p:blipFill rotWithShape="1">
          <a:blip r:embed="rId3"/>
          <a:srcRect l="51547" t="7568" r="2692" b="2153"/>
          <a:stretch/>
        </p:blipFill>
        <p:spPr>
          <a:xfrm>
            <a:off x="8449611" y="671720"/>
            <a:ext cx="3297381" cy="5749637"/>
          </a:xfrm>
          <a:prstGeom prst="rect">
            <a:avLst/>
          </a:prstGeom>
        </p:spPr>
      </p:pic>
      <p:pic>
        <p:nvPicPr>
          <p:cNvPr id="8" name="Picture 7"/>
          <p:cNvPicPr>
            <a:picLocks noChangeAspect="1"/>
          </p:cNvPicPr>
          <p:nvPr/>
        </p:nvPicPr>
        <p:blipFill rotWithShape="1">
          <a:blip r:embed="rId3"/>
          <a:srcRect l="2710" t="7568" r="50503" b="2153"/>
          <a:stretch/>
        </p:blipFill>
        <p:spPr>
          <a:xfrm>
            <a:off x="5060051" y="653431"/>
            <a:ext cx="3371272" cy="5749637"/>
          </a:xfrm>
          <a:prstGeom prst="rect">
            <a:avLst/>
          </a:prstGeom>
        </p:spPr>
      </p:pic>
      <p:sp>
        <p:nvSpPr>
          <p:cNvPr id="5" name="Rectangle 4"/>
          <p:cNvSpPr/>
          <p:nvPr/>
        </p:nvSpPr>
        <p:spPr>
          <a:xfrm>
            <a:off x="5060052" y="2542711"/>
            <a:ext cx="3352984" cy="3878646"/>
          </a:xfrm>
          <a:prstGeom prst="rect">
            <a:avLst/>
          </a:prstGeom>
          <a:solidFill>
            <a:schemeClr val="l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8449611" y="4187952"/>
            <a:ext cx="3333957" cy="2450592"/>
          </a:xfrm>
          <a:prstGeom prst="rect">
            <a:avLst/>
          </a:prstGeom>
          <a:solidFill>
            <a:schemeClr val="l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5133941" y="128695"/>
            <a:ext cx="6649627" cy="2450592"/>
          </a:xfrm>
          <a:prstGeom prst="rect">
            <a:avLst/>
          </a:prstGeom>
          <a:solidFill>
            <a:schemeClr val="l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962954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3229</TotalTime>
  <Words>2523</Words>
  <Application>Microsoft Macintosh PowerPoint</Application>
  <PresentationFormat>Widescreen</PresentationFormat>
  <Paragraphs>415</Paragraphs>
  <Slides>61</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Calibri</vt:lpstr>
      <vt:lpstr>Calibri Light</vt:lpstr>
      <vt:lpstr>Economica</vt:lpstr>
      <vt:lpstr>Helvetica</vt:lpstr>
      <vt:lpstr>Helvetica Neue</vt:lpstr>
      <vt:lpstr>Arial</vt:lpstr>
      <vt:lpstr>Office Theme</vt:lpstr>
      <vt:lpstr>An Open-Source Tool for the Automated Transcription of Paper Spreadsheet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the Tool Works: 4 Steps</vt:lpstr>
      <vt:lpstr>How the Tool Works: 4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the Tool Works: 4 Steps</vt:lpstr>
      <vt:lpstr>How the Tool Works: 4 Steps</vt:lpstr>
      <vt:lpstr>How the Tool Works: 4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the Tool Works: 4 Steps</vt:lpstr>
      <vt:lpstr>How the Tool Works: 4 Steps</vt:lpstr>
      <vt:lpstr>How the Tool Works: 4 Steps</vt:lpstr>
      <vt:lpstr>PowerPoint Presentation</vt:lpstr>
      <vt:lpstr>PowerPoint Presentation</vt:lpstr>
      <vt:lpstr>Mechanical Turk Worker Transcription Costs</vt:lpstr>
      <vt:lpstr>Clinical Research Assistant Transcription Costs</vt:lpstr>
      <vt:lpstr>How the Tool Works: 4 Steps</vt:lpstr>
      <vt:lpstr>How the Tool Works: 4 Steps</vt:lpstr>
      <vt:lpstr>How the Tool Works: 4 Steps</vt:lpstr>
      <vt:lpstr>PowerPoint Presentation</vt:lpstr>
      <vt:lpstr>Key Results + Cost Comparison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Mohammad Ghassemi</dc:creator>
  <cp:lastModifiedBy>Mohammad Ghassemi</cp:lastModifiedBy>
  <cp:revision>497</cp:revision>
  <dcterms:created xsi:type="dcterms:W3CDTF">2017-12-10T16:37:04Z</dcterms:created>
  <dcterms:modified xsi:type="dcterms:W3CDTF">2017-12-12T22:26:39Z</dcterms:modified>
</cp:coreProperties>
</file>